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537" r:id="rId2"/>
    <p:sldId id="618" r:id="rId3"/>
    <p:sldId id="626" r:id="rId4"/>
    <p:sldId id="602" r:id="rId5"/>
    <p:sldId id="619" r:id="rId6"/>
    <p:sldId id="620" r:id="rId7"/>
    <p:sldId id="627" r:id="rId8"/>
    <p:sldId id="631" r:id="rId9"/>
    <p:sldId id="630" r:id="rId10"/>
    <p:sldId id="621" r:id="rId11"/>
    <p:sldId id="622" r:id="rId12"/>
    <p:sldId id="623" r:id="rId13"/>
    <p:sldId id="628" r:id="rId14"/>
    <p:sldId id="629" r:id="rId15"/>
    <p:sldId id="632" r:id="rId16"/>
    <p:sldId id="633" r:id="rId17"/>
  </p:sldIdLst>
  <p:sldSz cx="12192000" cy="6858000"/>
  <p:notesSz cx="6735763" cy="9866313"/>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Sección predeterminada" id="{EC42E7C2-B7E1-44F7-B4BD-10991CCBEA15}">
          <p14:sldIdLst>
            <p14:sldId id="537"/>
            <p14:sldId id="618"/>
            <p14:sldId id="626"/>
            <p14:sldId id="602"/>
            <p14:sldId id="619"/>
            <p14:sldId id="620"/>
            <p14:sldId id="627"/>
            <p14:sldId id="631"/>
            <p14:sldId id="630"/>
            <p14:sldId id="621"/>
            <p14:sldId id="622"/>
            <p14:sldId id="623"/>
            <p14:sldId id="628"/>
            <p14:sldId id="629"/>
            <p14:sldId id="632"/>
            <p14:sldId id="633"/>
          </p14:sldIdLst>
        </p14:section>
      </p14:sectionLst>
    </p:ext>
    <p:ext uri="{EFAFB233-063F-42B5-8137-9DF3F51BA10A}">
      <p15:sldGuideLst xmlns:p15="http://schemas.microsoft.com/office/powerpoint/2012/main" xmlns="">
        <p15:guide id="1" orient="horz" pos="2296" userDrawn="1">
          <p15:clr>
            <a:srgbClr val="A4A3A4"/>
          </p15:clr>
        </p15:guide>
        <p15:guide id="2" pos="3840" userDrawn="1">
          <p15:clr>
            <a:srgbClr val="A4A3A4"/>
          </p15:clr>
        </p15:guide>
      </p15:sldGuideLst>
    </p:ext>
    <p:ext uri="{2D200454-40CA-4A62-9FC3-DE9A4176ACB9}">
      <p15:notesGuideLst xmlns:p15="http://schemas.microsoft.com/office/powerpoint/2012/main" xmlns="">
        <p15:guide id="1" orient="horz" pos="3108" userDrawn="1">
          <p15:clr>
            <a:srgbClr val="A4A3A4"/>
          </p15:clr>
        </p15:guide>
        <p15:guide id="2" pos="212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XP" initials="WX" lastIdx="2" clrIdx="0"/>
  <p:cmAuthor id="1" name="user" initials="u" lastIdx="17"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D7250"/>
    <a:srgbClr val="FDB913"/>
    <a:srgbClr val="C00000"/>
    <a:srgbClr val="FF7D7D"/>
    <a:srgbClr val="FF4747"/>
    <a:srgbClr val="FA0000"/>
    <a:srgbClr val="C0C0C0"/>
    <a:srgbClr val="00B1EF"/>
    <a:srgbClr val="FF2D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0564" autoAdjust="0"/>
  </p:normalViewPr>
  <p:slideViewPr>
    <p:cSldViewPr>
      <p:cViewPr>
        <p:scale>
          <a:sx n="70" d="100"/>
          <a:sy n="70" d="100"/>
        </p:scale>
        <p:origin x="-672" y="-180"/>
      </p:cViewPr>
      <p:guideLst>
        <p:guide orient="horz" pos="2296"/>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3228" y="-96"/>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19565" cy="495367"/>
          </a:xfrm>
          <a:prstGeom prst="rect">
            <a:avLst/>
          </a:prstGeom>
        </p:spPr>
        <p:txBody>
          <a:bodyPr vert="horz" lIns="90754" tIns="45377" rIns="90754" bIns="45377" rtlCol="0"/>
          <a:lstStyle>
            <a:lvl1pPr algn="l">
              <a:defRPr sz="1200"/>
            </a:lvl1pPr>
          </a:lstStyle>
          <a:p>
            <a:endParaRPr lang="es-PE"/>
          </a:p>
        </p:txBody>
      </p:sp>
      <p:sp>
        <p:nvSpPr>
          <p:cNvPr id="3" name="Marcador de fecha 2"/>
          <p:cNvSpPr>
            <a:spLocks noGrp="1"/>
          </p:cNvSpPr>
          <p:nvPr>
            <p:ph type="dt" sz="quarter" idx="1"/>
          </p:nvPr>
        </p:nvSpPr>
        <p:spPr>
          <a:xfrm>
            <a:off x="3814626" y="0"/>
            <a:ext cx="2919565" cy="495367"/>
          </a:xfrm>
          <a:prstGeom prst="rect">
            <a:avLst/>
          </a:prstGeom>
        </p:spPr>
        <p:txBody>
          <a:bodyPr vert="horz" lIns="90754" tIns="45377" rIns="90754" bIns="45377" rtlCol="0"/>
          <a:lstStyle>
            <a:lvl1pPr algn="r">
              <a:defRPr sz="1200"/>
            </a:lvl1pPr>
          </a:lstStyle>
          <a:p>
            <a:fld id="{9F9BA7F3-8EAD-4046-A2BB-B5B5D619F258}" type="datetimeFigureOut">
              <a:rPr lang="es-PE" smtClean="0"/>
              <a:pPr/>
              <a:t>20/10/2014</a:t>
            </a:fld>
            <a:endParaRPr lang="es-PE"/>
          </a:p>
        </p:txBody>
      </p:sp>
      <p:sp>
        <p:nvSpPr>
          <p:cNvPr id="4" name="Marcador de pie de página 3"/>
          <p:cNvSpPr>
            <a:spLocks noGrp="1"/>
          </p:cNvSpPr>
          <p:nvPr>
            <p:ph type="ftr" sz="quarter" idx="2"/>
          </p:nvPr>
        </p:nvSpPr>
        <p:spPr>
          <a:xfrm>
            <a:off x="0" y="9370947"/>
            <a:ext cx="2919565" cy="495367"/>
          </a:xfrm>
          <a:prstGeom prst="rect">
            <a:avLst/>
          </a:prstGeom>
        </p:spPr>
        <p:txBody>
          <a:bodyPr vert="horz" lIns="90754" tIns="45377" rIns="90754" bIns="45377" rtlCol="0" anchor="b"/>
          <a:lstStyle>
            <a:lvl1pPr algn="l">
              <a:defRPr sz="1200"/>
            </a:lvl1pPr>
          </a:lstStyle>
          <a:p>
            <a:endParaRPr lang="es-PE"/>
          </a:p>
        </p:txBody>
      </p:sp>
      <p:sp>
        <p:nvSpPr>
          <p:cNvPr id="5" name="Marcador de número de diapositiva 4"/>
          <p:cNvSpPr>
            <a:spLocks noGrp="1"/>
          </p:cNvSpPr>
          <p:nvPr>
            <p:ph type="sldNum" sz="quarter" idx="3"/>
          </p:nvPr>
        </p:nvSpPr>
        <p:spPr>
          <a:xfrm>
            <a:off x="3814626" y="9370947"/>
            <a:ext cx="2919565" cy="495367"/>
          </a:xfrm>
          <a:prstGeom prst="rect">
            <a:avLst/>
          </a:prstGeom>
        </p:spPr>
        <p:txBody>
          <a:bodyPr vert="horz" lIns="90754" tIns="45377" rIns="90754" bIns="45377" rtlCol="0" anchor="b"/>
          <a:lstStyle>
            <a:lvl1pPr algn="r">
              <a:defRPr sz="1200"/>
            </a:lvl1pPr>
          </a:lstStyle>
          <a:p>
            <a:fld id="{33AC0532-0777-437E-9F2E-4F7663688929}" type="slidenum">
              <a:rPr lang="es-PE" smtClean="0"/>
              <a:pPr/>
              <a:t>‹Nº›</a:t>
            </a:fld>
            <a:endParaRPr lang="es-PE"/>
          </a:p>
        </p:txBody>
      </p:sp>
    </p:spTree>
    <p:extLst>
      <p:ext uri="{BB962C8B-B14F-4D97-AF65-F5344CB8AC3E}">
        <p14:creationId xmlns:p14="http://schemas.microsoft.com/office/powerpoint/2010/main" val="4593807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18831" cy="493316"/>
          </a:xfrm>
          <a:prstGeom prst="rect">
            <a:avLst/>
          </a:prstGeom>
        </p:spPr>
        <p:txBody>
          <a:bodyPr vert="horz" lIns="91426" tIns="45713" rIns="91426" bIns="45713" rtlCol="0"/>
          <a:lstStyle>
            <a:lvl1pPr algn="l">
              <a:defRPr sz="1200"/>
            </a:lvl1pPr>
          </a:lstStyle>
          <a:p>
            <a:pPr>
              <a:defRPr/>
            </a:pPr>
            <a:endParaRPr lang="es-ES" dirty="0"/>
          </a:p>
        </p:txBody>
      </p:sp>
      <p:sp>
        <p:nvSpPr>
          <p:cNvPr id="3" name="2 Marcador de fecha"/>
          <p:cNvSpPr>
            <a:spLocks noGrp="1"/>
          </p:cNvSpPr>
          <p:nvPr>
            <p:ph type="dt" idx="1"/>
          </p:nvPr>
        </p:nvSpPr>
        <p:spPr>
          <a:xfrm>
            <a:off x="3815373" y="0"/>
            <a:ext cx="2918831" cy="493316"/>
          </a:xfrm>
          <a:prstGeom prst="rect">
            <a:avLst/>
          </a:prstGeom>
        </p:spPr>
        <p:txBody>
          <a:bodyPr vert="horz" lIns="91426" tIns="45713" rIns="91426" bIns="45713" rtlCol="0"/>
          <a:lstStyle>
            <a:lvl1pPr algn="r">
              <a:defRPr sz="1200"/>
            </a:lvl1pPr>
          </a:lstStyle>
          <a:p>
            <a:pPr>
              <a:defRPr/>
            </a:pPr>
            <a:fld id="{66E8EE41-FB70-4FD5-AF7B-3E1C68DD459B}" type="datetimeFigureOut">
              <a:rPr lang="es-ES"/>
              <a:pPr>
                <a:defRPr/>
              </a:pPr>
              <a:t>20/10/2014</a:t>
            </a:fld>
            <a:endParaRPr lang="es-ES" dirty="0"/>
          </a:p>
        </p:txBody>
      </p:sp>
      <p:sp>
        <p:nvSpPr>
          <p:cNvPr id="4" name="3 Marcador de imagen de diapositiva"/>
          <p:cNvSpPr>
            <a:spLocks noGrp="1" noRot="1" noChangeAspect="1"/>
          </p:cNvSpPr>
          <p:nvPr>
            <p:ph type="sldImg" idx="2"/>
          </p:nvPr>
        </p:nvSpPr>
        <p:spPr>
          <a:xfrm>
            <a:off x="79375" y="739775"/>
            <a:ext cx="6577013" cy="3700463"/>
          </a:xfrm>
          <a:prstGeom prst="rect">
            <a:avLst/>
          </a:prstGeom>
          <a:noFill/>
          <a:ln w="12700">
            <a:solidFill>
              <a:prstClr val="black"/>
            </a:solidFill>
          </a:ln>
        </p:spPr>
        <p:txBody>
          <a:bodyPr vert="horz" lIns="91426" tIns="45713" rIns="91426" bIns="45713" rtlCol="0" anchor="ctr"/>
          <a:lstStyle/>
          <a:p>
            <a:pPr lvl="0"/>
            <a:endParaRPr lang="es-ES" noProof="0" dirty="0" smtClean="0"/>
          </a:p>
        </p:txBody>
      </p:sp>
      <p:sp>
        <p:nvSpPr>
          <p:cNvPr id="5" name="4 Marcador de notas"/>
          <p:cNvSpPr>
            <a:spLocks noGrp="1"/>
          </p:cNvSpPr>
          <p:nvPr>
            <p:ph type="body" sz="quarter" idx="3"/>
          </p:nvPr>
        </p:nvSpPr>
        <p:spPr>
          <a:xfrm>
            <a:off x="673577" y="4686500"/>
            <a:ext cx="5388610" cy="4439841"/>
          </a:xfrm>
          <a:prstGeom prst="rect">
            <a:avLst/>
          </a:prstGeom>
        </p:spPr>
        <p:txBody>
          <a:bodyPr vert="horz" lIns="91426" tIns="45713" rIns="91426" bIns="45713"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9371285"/>
            <a:ext cx="2918831" cy="493316"/>
          </a:xfrm>
          <a:prstGeom prst="rect">
            <a:avLst/>
          </a:prstGeom>
        </p:spPr>
        <p:txBody>
          <a:bodyPr vert="horz" lIns="91426" tIns="45713" rIns="91426" bIns="45713" rtlCol="0" anchor="b"/>
          <a:lstStyle>
            <a:lvl1pPr algn="l">
              <a:defRPr sz="1200"/>
            </a:lvl1pPr>
          </a:lstStyle>
          <a:p>
            <a:pPr>
              <a:defRPr/>
            </a:pPr>
            <a:endParaRPr lang="es-ES" dirty="0"/>
          </a:p>
        </p:txBody>
      </p:sp>
      <p:sp>
        <p:nvSpPr>
          <p:cNvPr id="7" name="6 Marcador de número de diapositiva"/>
          <p:cNvSpPr>
            <a:spLocks noGrp="1"/>
          </p:cNvSpPr>
          <p:nvPr>
            <p:ph type="sldNum" sz="quarter" idx="5"/>
          </p:nvPr>
        </p:nvSpPr>
        <p:spPr>
          <a:xfrm>
            <a:off x="3815373" y="9371285"/>
            <a:ext cx="2918831" cy="493316"/>
          </a:xfrm>
          <a:prstGeom prst="rect">
            <a:avLst/>
          </a:prstGeom>
        </p:spPr>
        <p:txBody>
          <a:bodyPr vert="horz" lIns="91426" tIns="45713" rIns="91426" bIns="45713" rtlCol="0" anchor="b"/>
          <a:lstStyle>
            <a:lvl1pPr algn="r">
              <a:defRPr sz="1200"/>
            </a:lvl1pPr>
          </a:lstStyle>
          <a:p>
            <a:pPr>
              <a:defRPr/>
            </a:pPr>
            <a:fld id="{1B3DD5E3-8FDB-44C2-96E6-1A6D4236EA9E}" type="slidenum">
              <a:rPr lang="es-ES"/>
              <a:pPr>
                <a:defRPr/>
              </a:pPr>
              <a:t>‹Nº›</a:t>
            </a:fld>
            <a:endParaRPr lang="es-ES" dirty="0"/>
          </a:p>
        </p:txBody>
      </p:sp>
    </p:spTree>
    <p:extLst>
      <p:ext uri="{BB962C8B-B14F-4D97-AF65-F5344CB8AC3E}">
        <p14:creationId xmlns:p14="http://schemas.microsoft.com/office/powerpoint/2010/main" val="3359965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xfrm>
            <a:off x="914508" y="4343913"/>
            <a:ext cx="5028986" cy="4114361"/>
          </a:xfrm>
          <a:noFill/>
        </p:spPr>
        <p:txBody>
          <a:bodyPr wrap="square" numCol="1" anchor="t" anchorCtr="0" compatLnSpc="1">
            <a:prstTxWarp prst="textNoShape">
              <a:avLst/>
            </a:prstTxWarp>
          </a:bodyPr>
          <a:lstStyle/>
          <a:p>
            <a:endParaRPr lang="es-PE" dirty="0" smtClean="0">
              <a:latin typeface="Arial" charset="0"/>
            </a:endParaRPr>
          </a:p>
        </p:txBody>
      </p:sp>
    </p:spTree>
    <p:extLst>
      <p:ext uri="{BB962C8B-B14F-4D97-AF65-F5344CB8AC3E}">
        <p14:creationId xmlns:p14="http://schemas.microsoft.com/office/powerpoint/2010/main" val="33991178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41C0B585-D78A-45F5-A857-F53A184454B0}" type="datetimeFigureOut">
              <a:rPr lang="es-ES"/>
              <a:pPr>
                <a:defRPr/>
              </a:pPr>
              <a:t>20/10/2014</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15741707-C4E7-433F-A79E-80786A7423B2}" type="slidenum">
              <a:rPr lang="es-ES"/>
              <a:pPr>
                <a:def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FD81D0D8-8AF2-42CF-846A-EFEB766E8079}" type="datetimeFigureOut">
              <a:rPr lang="es-ES"/>
              <a:pPr>
                <a:defRPr/>
              </a:pPr>
              <a:t>20/10/2014</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2248DCC2-2A0A-4A5D-A32B-7ABA5247227A}" type="slidenum">
              <a:rPr lang="es-ES"/>
              <a:pPr>
                <a:def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7BBAA0AA-B69A-4B87-A9C2-A4B9A990E531}" type="datetimeFigureOut">
              <a:rPr lang="es-ES"/>
              <a:pPr>
                <a:defRPr/>
              </a:pPr>
              <a:t>20/10/2014</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D07C943A-32DA-4F51-88D4-64F613F5BA90}" type="slidenum">
              <a:rPr lang="es-ES"/>
              <a:pPr>
                <a:def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5C48C61A-CEF6-433D-98DA-251536DA5643}" type="datetimeFigureOut">
              <a:rPr lang="es-ES"/>
              <a:pPr>
                <a:defRPr/>
              </a:pPr>
              <a:t>20/10/2014</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2A4F4D2D-F951-4F14-8CF9-8D1CE9A8902E}" type="slidenum">
              <a:rPr lang="es-ES"/>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AE583432-43B7-4F58-978D-CA7E0B48CF13}" type="datetimeFigureOut">
              <a:rPr lang="es-ES"/>
              <a:pPr>
                <a:defRPr/>
              </a:pPr>
              <a:t>20/10/2014</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a:lvl1pPr>
          </a:lstStyle>
          <a:p>
            <a:pPr>
              <a:defRPr/>
            </a:pPr>
            <a:fld id="{9EBF0D14-E6B1-46CE-BA3F-3F983EE5515A}" type="slidenum">
              <a:rPr lang="es-ES"/>
              <a:pPr>
                <a:defRPr/>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F8EE9858-972C-425D-B093-18313D7F6506}" type="datetimeFigureOut">
              <a:rPr lang="es-ES"/>
              <a:pPr>
                <a:defRPr/>
              </a:pPr>
              <a:t>20/10/2014</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dirty="0"/>
          </a:p>
        </p:txBody>
      </p:sp>
      <p:sp>
        <p:nvSpPr>
          <p:cNvPr id="7" name="5 Marcador de número de diapositiva"/>
          <p:cNvSpPr>
            <a:spLocks noGrp="1"/>
          </p:cNvSpPr>
          <p:nvPr>
            <p:ph type="sldNum" sz="quarter" idx="12"/>
          </p:nvPr>
        </p:nvSpPr>
        <p:spPr/>
        <p:txBody>
          <a:bodyPr/>
          <a:lstStyle>
            <a:lvl1pPr>
              <a:defRPr/>
            </a:lvl1pPr>
          </a:lstStyle>
          <a:p>
            <a:pPr>
              <a:defRPr/>
            </a:pPr>
            <a:fld id="{89C2B862-04AA-4501-BFF9-D3F35A9361BB}" type="slidenum">
              <a:rPr lang="es-ES"/>
              <a:pPr>
                <a:defRPr/>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26A66038-0F0D-4033-A1EF-3B2CA1D62157}" type="datetimeFigureOut">
              <a:rPr lang="es-ES"/>
              <a:pPr>
                <a:defRPr/>
              </a:pPr>
              <a:t>20/10/2014</a:t>
            </a:fld>
            <a:endParaRPr lang="es-ES" dirty="0"/>
          </a:p>
        </p:txBody>
      </p:sp>
      <p:sp>
        <p:nvSpPr>
          <p:cNvPr id="8" name="4 Marcador de pie de página"/>
          <p:cNvSpPr>
            <a:spLocks noGrp="1"/>
          </p:cNvSpPr>
          <p:nvPr>
            <p:ph type="ftr" sz="quarter" idx="11"/>
          </p:nvPr>
        </p:nvSpPr>
        <p:spPr/>
        <p:txBody>
          <a:bodyPr/>
          <a:lstStyle>
            <a:lvl1pPr>
              <a:defRPr/>
            </a:lvl1pPr>
          </a:lstStyle>
          <a:p>
            <a:pPr>
              <a:defRPr/>
            </a:pPr>
            <a:endParaRPr lang="es-ES" dirty="0"/>
          </a:p>
        </p:txBody>
      </p:sp>
      <p:sp>
        <p:nvSpPr>
          <p:cNvPr id="9" name="5 Marcador de número de diapositiva"/>
          <p:cNvSpPr>
            <a:spLocks noGrp="1"/>
          </p:cNvSpPr>
          <p:nvPr>
            <p:ph type="sldNum" sz="quarter" idx="12"/>
          </p:nvPr>
        </p:nvSpPr>
        <p:spPr/>
        <p:txBody>
          <a:bodyPr/>
          <a:lstStyle>
            <a:lvl1pPr>
              <a:defRPr/>
            </a:lvl1pPr>
          </a:lstStyle>
          <a:p>
            <a:pPr>
              <a:defRPr/>
            </a:pPr>
            <a:fld id="{5804FEFB-07B1-4FA6-8227-6CBA88E7D0E5}" type="slidenum">
              <a:rPr lang="es-ES"/>
              <a:pPr>
                <a:defRPr/>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DCB72777-B254-4CD3-BD6F-8DF24E9FD8EC}" type="datetimeFigureOut">
              <a:rPr lang="es-ES"/>
              <a:pPr>
                <a:defRPr/>
              </a:pPr>
              <a:t>20/10/2014</a:t>
            </a:fld>
            <a:endParaRPr lang="es-ES" dirty="0"/>
          </a:p>
        </p:txBody>
      </p:sp>
      <p:sp>
        <p:nvSpPr>
          <p:cNvPr id="4" name="4 Marcador de pie de página"/>
          <p:cNvSpPr>
            <a:spLocks noGrp="1"/>
          </p:cNvSpPr>
          <p:nvPr>
            <p:ph type="ftr" sz="quarter" idx="11"/>
          </p:nvPr>
        </p:nvSpPr>
        <p:spPr/>
        <p:txBody>
          <a:bodyPr/>
          <a:lstStyle>
            <a:lvl1pPr>
              <a:defRPr/>
            </a:lvl1pPr>
          </a:lstStyle>
          <a:p>
            <a:pPr>
              <a:defRPr/>
            </a:pPr>
            <a:endParaRPr lang="es-ES" dirty="0"/>
          </a:p>
        </p:txBody>
      </p:sp>
      <p:sp>
        <p:nvSpPr>
          <p:cNvPr id="5" name="5 Marcador de número de diapositiva"/>
          <p:cNvSpPr>
            <a:spLocks noGrp="1"/>
          </p:cNvSpPr>
          <p:nvPr>
            <p:ph type="sldNum" sz="quarter" idx="12"/>
          </p:nvPr>
        </p:nvSpPr>
        <p:spPr/>
        <p:txBody>
          <a:bodyPr/>
          <a:lstStyle>
            <a:lvl1pPr>
              <a:defRPr/>
            </a:lvl1pPr>
          </a:lstStyle>
          <a:p>
            <a:pPr>
              <a:defRPr/>
            </a:pPr>
            <a:fld id="{179B335E-30D5-4FF6-9A7B-CF07A5EF4045}" type="slidenum">
              <a:rPr lang="es-ES"/>
              <a:pPr>
                <a:defRPr/>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6C423DD2-D047-4D2A-913D-F3A4D80FC996}" type="datetimeFigureOut">
              <a:rPr lang="es-ES"/>
              <a:pPr>
                <a:defRPr/>
              </a:pPr>
              <a:t>20/10/2014</a:t>
            </a:fld>
            <a:endParaRPr lang="es-ES" dirty="0"/>
          </a:p>
        </p:txBody>
      </p:sp>
      <p:sp>
        <p:nvSpPr>
          <p:cNvPr id="3" name="4 Marcador de pie de página"/>
          <p:cNvSpPr>
            <a:spLocks noGrp="1"/>
          </p:cNvSpPr>
          <p:nvPr>
            <p:ph type="ftr" sz="quarter" idx="11"/>
          </p:nvPr>
        </p:nvSpPr>
        <p:spPr/>
        <p:txBody>
          <a:bodyPr/>
          <a:lstStyle>
            <a:lvl1pPr>
              <a:defRPr/>
            </a:lvl1pPr>
          </a:lstStyle>
          <a:p>
            <a:pPr>
              <a:defRPr/>
            </a:pPr>
            <a:endParaRPr lang="es-ES" dirty="0"/>
          </a:p>
        </p:txBody>
      </p:sp>
      <p:sp>
        <p:nvSpPr>
          <p:cNvPr id="4" name="5 Marcador de número de diapositiva"/>
          <p:cNvSpPr>
            <a:spLocks noGrp="1"/>
          </p:cNvSpPr>
          <p:nvPr>
            <p:ph type="sldNum" sz="quarter" idx="12"/>
          </p:nvPr>
        </p:nvSpPr>
        <p:spPr/>
        <p:txBody>
          <a:bodyPr/>
          <a:lstStyle>
            <a:lvl1pPr>
              <a:defRPr/>
            </a:lvl1pPr>
          </a:lstStyle>
          <a:p>
            <a:pPr>
              <a:defRPr/>
            </a:pPr>
            <a:fld id="{0D4B427D-B068-4482-839D-D6D1F98D13B7}"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468C41E-ECA7-4E17-AAA6-5D5BA21A8DD9}" type="datetimeFigureOut">
              <a:rPr lang="es-ES"/>
              <a:pPr>
                <a:defRPr/>
              </a:pPr>
              <a:t>20/10/2014</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dirty="0"/>
          </a:p>
        </p:txBody>
      </p:sp>
      <p:sp>
        <p:nvSpPr>
          <p:cNvPr id="7" name="5 Marcador de número de diapositiva"/>
          <p:cNvSpPr>
            <a:spLocks noGrp="1"/>
          </p:cNvSpPr>
          <p:nvPr>
            <p:ph type="sldNum" sz="quarter" idx="12"/>
          </p:nvPr>
        </p:nvSpPr>
        <p:spPr/>
        <p:txBody>
          <a:bodyPr/>
          <a:lstStyle>
            <a:lvl1pPr>
              <a:defRPr/>
            </a:lvl1pPr>
          </a:lstStyle>
          <a:p>
            <a:pPr>
              <a:defRPr/>
            </a:pPr>
            <a:fld id="{62FB065A-13A6-4BD4-AB6E-A3B83AE2D312}" type="slidenum">
              <a:rPr lang="es-ES"/>
              <a:pPr>
                <a:defRPr/>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9F7004A1-BBC1-4072-8E73-3AFE2D90FA89}" type="datetimeFigureOut">
              <a:rPr lang="es-ES"/>
              <a:pPr>
                <a:defRPr/>
              </a:pPr>
              <a:t>20/10/2014</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dirty="0"/>
          </a:p>
        </p:txBody>
      </p:sp>
      <p:sp>
        <p:nvSpPr>
          <p:cNvPr id="7" name="5 Marcador de número de diapositiva"/>
          <p:cNvSpPr>
            <a:spLocks noGrp="1"/>
          </p:cNvSpPr>
          <p:nvPr>
            <p:ph type="sldNum" sz="quarter" idx="12"/>
          </p:nvPr>
        </p:nvSpPr>
        <p:spPr/>
        <p:txBody>
          <a:bodyPr/>
          <a:lstStyle>
            <a:lvl1pPr>
              <a:defRPr/>
            </a:lvl1pPr>
          </a:lstStyle>
          <a:p>
            <a:pPr>
              <a:defRPr/>
            </a:pPr>
            <a:fld id="{755042F7-861A-4B6F-80BC-35BF21A303D8}" type="slidenum">
              <a:rPr lang="es-ES"/>
              <a:pPr>
                <a:defRPr/>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55116C4-5CE8-4A63-BB76-496C527A7CD6}" type="datetimeFigureOut">
              <a:rPr lang="es-ES"/>
              <a:pPr>
                <a:defRPr/>
              </a:pPr>
              <a:t>20/10/2014</a:t>
            </a:fld>
            <a:endParaRPr lang="es-ES" dirty="0"/>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dirty="0"/>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8320E2F-0AAE-42FF-A160-20AE72992D78}" type="slidenum">
              <a:rPr lang="es-ES"/>
              <a:pPr>
                <a:defRPr/>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pic>
        <p:nvPicPr>
          <p:cNvPr id="2051" name="9 Imagen" descr="LOGO CNC.jpg"/>
          <p:cNvPicPr>
            <a:picLocks noChangeAspect="1"/>
          </p:cNvPicPr>
          <p:nvPr/>
        </p:nvPicPr>
        <p:blipFill rotWithShape="1">
          <a:blip r:embed="rId2"/>
          <a:srcRect t="27093" b="16505"/>
          <a:stretch/>
        </p:blipFill>
        <p:spPr bwMode="auto">
          <a:xfrm>
            <a:off x="191344" y="332656"/>
            <a:ext cx="5672570" cy="1021494"/>
          </a:xfrm>
          <a:prstGeom prst="rect">
            <a:avLst/>
          </a:prstGeom>
          <a:noFill/>
          <a:ln w="9525">
            <a:noFill/>
            <a:miter lim="800000"/>
            <a:headEnd/>
            <a:tailEnd/>
          </a:ln>
        </p:spPr>
      </p:pic>
      <p:sp>
        <p:nvSpPr>
          <p:cNvPr id="5" name="Rectangle 2"/>
          <p:cNvSpPr>
            <a:spLocks noGrp="1" noChangeArrowheads="1"/>
          </p:cNvSpPr>
          <p:nvPr>
            <p:ph type="ctrTitle" idx="4294967295"/>
          </p:nvPr>
        </p:nvSpPr>
        <p:spPr>
          <a:xfrm>
            <a:off x="1127448" y="2204864"/>
            <a:ext cx="9721080" cy="1728192"/>
          </a:xfrm>
        </p:spPr>
        <p:txBody>
          <a:bodyPr anchor="t"/>
          <a:lstStyle/>
          <a:p>
            <a:r>
              <a:rPr lang="es-PE" sz="1800" dirty="0" smtClean="0">
                <a:latin typeface="Segoe UI Symbol" panose="020B0502040204020203" pitchFamily="34" charset="0"/>
                <a:ea typeface="Calibri" panose="020F0502020204030204" pitchFamily="34" charset="0"/>
                <a:cs typeface="Segoe UI Light" panose="020B0502040204020203" pitchFamily="34" charset="0"/>
              </a:rPr>
              <a:t>Capacitación </a:t>
            </a:r>
            <a:r>
              <a:rPr lang="es-PE" sz="1800" dirty="0">
                <a:latin typeface="Segoe UI Symbol" panose="020B0502040204020203" pitchFamily="34" charset="0"/>
                <a:ea typeface="Calibri" panose="020F0502020204030204" pitchFamily="34" charset="0"/>
                <a:cs typeface="Segoe UI Light" panose="020B0502040204020203" pitchFamily="34" charset="0"/>
              </a:rPr>
              <a:t>de funcionarios de </a:t>
            </a:r>
            <a:r>
              <a:rPr lang="es-PE" sz="1800" dirty="0" smtClean="0">
                <a:latin typeface="Segoe UI Symbol" panose="020B0502040204020203" pitchFamily="34" charset="0"/>
                <a:ea typeface="Calibri" panose="020F0502020204030204" pitchFamily="34" charset="0"/>
                <a:cs typeface="Segoe UI Light" panose="020B0502040204020203" pitchFamily="34" charset="0"/>
              </a:rPr>
              <a:t>Municipalidades </a:t>
            </a:r>
            <a:r>
              <a:rPr lang="es-PE" sz="1800" dirty="0">
                <a:latin typeface="Segoe UI Symbol" panose="020B0502040204020203" pitchFamily="34" charset="0"/>
                <a:ea typeface="Calibri" panose="020F0502020204030204" pitchFamily="34" charset="0"/>
                <a:cs typeface="Segoe UI Light" panose="020B0502040204020203" pitchFamily="34" charset="0"/>
              </a:rPr>
              <a:t>de Tipo B en el marco del cumplimiento de la Meta 42 del Plan de Incentivos 2014 </a:t>
            </a:r>
            <a:r>
              <a:rPr lang="es-PE" sz="1800" dirty="0" smtClean="0">
                <a:latin typeface="Segoe UI Symbol" panose="020B0502040204020203" pitchFamily="34" charset="0"/>
                <a:ea typeface="Calibri" panose="020F0502020204030204" pitchFamily="34" charset="0"/>
                <a:cs typeface="Segoe UI Light" panose="020B0502040204020203" pitchFamily="34" charset="0"/>
              </a:rPr>
              <a:t>– TUPA MODELO</a:t>
            </a:r>
            <a:r>
              <a:rPr lang="es-PE" sz="1800" dirty="0">
                <a:latin typeface="Segoe UI Symbol" panose="020B0502040204020203" pitchFamily="34" charset="0"/>
                <a:ea typeface="Calibri" panose="020F0502020204030204" pitchFamily="34" charset="0"/>
                <a:cs typeface="Segoe UI Light" panose="020B0502040204020203" pitchFamily="34" charset="0"/>
              </a:rPr>
              <a:t/>
            </a:r>
            <a:br>
              <a:rPr lang="es-PE" sz="1800" dirty="0">
                <a:latin typeface="Segoe UI Symbol" panose="020B0502040204020203" pitchFamily="34" charset="0"/>
                <a:ea typeface="Calibri" panose="020F0502020204030204" pitchFamily="34" charset="0"/>
                <a:cs typeface="Segoe UI Light" panose="020B0502040204020203" pitchFamily="34" charset="0"/>
              </a:rPr>
            </a:br>
            <a:r>
              <a:rPr lang="es-MX" sz="1800" dirty="0">
                <a:latin typeface="Segoe UI Symbol" panose="020B0502040204020203" pitchFamily="34" charset="0"/>
                <a:ea typeface="Calibri" panose="020F0502020204030204" pitchFamily="34" charset="0"/>
                <a:cs typeface="Segoe UI Light" panose="020B0502040204020203" pitchFamily="34" charset="0"/>
              </a:rPr>
              <a:t/>
            </a:r>
            <a:br>
              <a:rPr lang="es-MX" sz="1800" dirty="0">
                <a:latin typeface="Segoe UI Symbol" panose="020B0502040204020203" pitchFamily="34" charset="0"/>
                <a:ea typeface="Calibri" panose="020F0502020204030204" pitchFamily="34" charset="0"/>
                <a:cs typeface="Segoe UI Light" panose="020B0502040204020203" pitchFamily="34" charset="0"/>
              </a:rPr>
            </a:br>
            <a:r>
              <a:rPr lang="es-ES" sz="1800" dirty="0">
                <a:latin typeface="Segoe UI Symbol" panose="020B0502040204020203" pitchFamily="34" charset="0"/>
                <a:ea typeface="Calibri" panose="020F0502020204030204" pitchFamily="34" charset="0"/>
                <a:cs typeface="Segoe UI Light" panose="020B0502040204020203" pitchFamily="34" charset="0"/>
              </a:rPr>
              <a:t>Elaborado por: </a:t>
            </a:r>
            <a:r>
              <a:rPr lang="es-ES" sz="1800" b="1" dirty="0" smtClean="0">
                <a:latin typeface="Segoe UI Symbol" panose="020B0502040204020203" pitchFamily="34" charset="0"/>
                <a:ea typeface="Calibri" panose="020F0502020204030204" pitchFamily="34" charset="0"/>
                <a:cs typeface="Segoe UI Light" panose="020B0502040204020203" pitchFamily="34" charset="0"/>
              </a:rPr>
              <a:t>Oscar Carrasco Villavicencio</a:t>
            </a:r>
            <a:r>
              <a:rPr lang="es-PE" sz="1800" dirty="0">
                <a:latin typeface="Segoe UI Symbol" panose="020B0502040204020203" pitchFamily="34" charset="0"/>
                <a:ea typeface="Calibri" panose="020F0502020204030204" pitchFamily="34" charset="0"/>
                <a:cs typeface="Segoe UI Light" panose="020B0502040204020203" pitchFamily="34" charset="0"/>
              </a:rPr>
              <a:t/>
            </a:r>
            <a:br>
              <a:rPr lang="es-PE" sz="1800" dirty="0">
                <a:latin typeface="Segoe UI Symbol" panose="020B0502040204020203" pitchFamily="34" charset="0"/>
                <a:ea typeface="Calibri" panose="020F0502020204030204" pitchFamily="34" charset="0"/>
                <a:cs typeface="Segoe UI Light" panose="020B0502040204020203" pitchFamily="34" charset="0"/>
              </a:rPr>
            </a:br>
            <a:r>
              <a:rPr lang="es-ES" sz="1800" dirty="0">
                <a:latin typeface="Segoe UI Symbol" panose="020B0502040204020203" pitchFamily="34" charset="0"/>
                <a:ea typeface="Calibri" panose="020F0502020204030204" pitchFamily="34" charset="0"/>
                <a:cs typeface="Segoe UI Light" panose="020B0502040204020203" pitchFamily="34" charset="0"/>
              </a:rPr>
              <a:t> </a:t>
            </a:r>
            <a:r>
              <a:rPr lang="es-PE" sz="1800" dirty="0">
                <a:latin typeface="Segoe UI Symbol" panose="020B0502040204020203" pitchFamily="34" charset="0"/>
                <a:ea typeface="Calibri" panose="020F0502020204030204" pitchFamily="34" charset="0"/>
                <a:cs typeface="Segoe UI Light" panose="020B0502040204020203" pitchFamily="34" charset="0"/>
              </a:rPr>
              <a:t/>
            </a:r>
            <a:br>
              <a:rPr lang="es-PE" sz="1800" dirty="0">
                <a:latin typeface="Segoe UI Symbol" panose="020B0502040204020203" pitchFamily="34" charset="0"/>
                <a:ea typeface="Calibri" panose="020F0502020204030204" pitchFamily="34" charset="0"/>
                <a:cs typeface="Segoe UI Light" panose="020B0502040204020203" pitchFamily="34" charset="0"/>
              </a:rPr>
            </a:br>
            <a:r>
              <a:rPr lang="es-ES" sz="1800" dirty="0">
                <a:latin typeface="Segoe UI Symbol" panose="020B0502040204020203" pitchFamily="34" charset="0"/>
                <a:ea typeface="Calibri" panose="020F0502020204030204" pitchFamily="34" charset="0"/>
                <a:cs typeface="Segoe UI Light" panose="020B0502040204020203" pitchFamily="34" charset="0"/>
              </a:rPr>
              <a:t> Fecha: </a:t>
            </a:r>
            <a:r>
              <a:rPr lang="es-ES" sz="1800" dirty="0" smtClean="0">
                <a:latin typeface="Segoe UI Symbol" panose="020B0502040204020203" pitchFamily="34" charset="0"/>
                <a:ea typeface="Calibri" panose="020F0502020204030204" pitchFamily="34" charset="0"/>
                <a:cs typeface="Segoe UI Light" panose="020B0502040204020203" pitchFamily="34" charset="0"/>
              </a:rPr>
              <a:t>20.10.2014</a:t>
            </a:r>
            <a:r>
              <a:rPr lang="es-PE" sz="2800" dirty="0"/>
              <a:t/>
            </a:r>
            <a:br>
              <a:rPr lang="es-PE" sz="2800" dirty="0"/>
            </a:br>
            <a:r>
              <a:rPr lang="es-ES" sz="2800" dirty="0"/>
              <a:t> </a:t>
            </a:r>
            <a:r>
              <a:rPr lang="es-PE" sz="2800" dirty="0"/>
              <a:t/>
            </a:r>
            <a:br>
              <a:rPr lang="es-PE" sz="2800" dirty="0"/>
            </a:br>
            <a:endParaRPr lang="es-ES" sz="2800" dirty="0">
              <a:solidFill>
                <a:srgbClr val="C00000"/>
              </a:solidFill>
              <a:effectLst>
                <a:outerShdw blurRad="38100" dist="38100" dir="2700000" algn="tl">
                  <a:srgbClr val="C0C0C0"/>
                </a:outerShdw>
              </a:effectLst>
              <a:latin typeface="Segoe UI Semilight" panose="020B0402040204020203" pitchFamily="34" charset="0"/>
              <a:cs typeface="Segoe UI Semilight" panose="020B0402040204020203" pitchFamily="34" charset="0"/>
            </a:endParaRPr>
          </a:p>
        </p:txBody>
      </p:sp>
      <p:sp>
        <p:nvSpPr>
          <p:cNvPr id="2" name="Rectángulo 1"/>
          <p:cNvSpPr/>
          <p:nvPr/>
        </p:nvSpPr>
        <p:spPr>
          <a:xfrm>
            <a:off x="3143672" y="4365104"/>
            <a:ext cx="5616624" cy="646331"/>
          </a:xfrm>
          <a:prstGeom prst="rect">
            <a:avLst/>
          </a:prstGeom>
        </p:spPr>
        <p:txBody>
          <a:bodyPr wrap="square">
            <a:spAutoFit/>
          </a:bodyPr>
          <a:lstStyle/>
          <a:p>
            <a:pPr algn="ctr">
              <a:spcAft>
                <a:spcPts val="0"/>
              </a:spcAft>
            </a:pPr>
            <a:r>
              <a:rPr lang="es-ES" sz="1200" dirty="0">
                <a:latin typeface="Segoe UI Symbol" panose="020B0502040204020203" pitchFamily="34" charset="0"/>
                <a:ea typeface="Calibri" panose="020F0502020204030204" pitchFamily="34" charset="0"/>
                <a:cs typeface="Segoe UI Light" panose="020B0502040204020203" pitchFamily="34" charset="0"/>
              </a:rPr>
              <a:t>Las opiniones expresadas en esta </a:t>
            </a:r>
            <a:r>
              <a:rPr lang="es-ES" sz="1200" dirty="0" smtClean="0">
                <a:latin typeface="Segoe UI Symbol" panose="020B0502040204020203" pitchFamily="34" charset="0"/>
                <a:ea typeface="Calibri" panose="020F0502020204030204" pitchFamily="34" charset="0"/>
                <a:cs typeface="Segoe UI Light" panose="020B0502040204020203" pitchFamily="34" charset="0"/>
              </a:rPr>
              <a:t>presentación </a:t>
            </a:r>
            <a:r>
              <a:rPr lang="es-ES" sz="1200" dirty="0">
                <a:latin typeface="Segoe UI Symbol" panose="020B0502040204020203" pitchFamily="34" charset="0"/>
                <a:ea typeface="Calibri" panose="020F0502020204030204" pitchFamily="34" charset="0"/>
                <a:cs typeface="Segoe UI Light" panose="020B0502040204020203" pitchFamily="34" charset="0"/>
              </a:rPr>
              <a:t>son del autor y no refleja necesariamente los puntos de vista del Ministerio de Economía y Finanzas y del Consejo Nacional de la Competitividad.</a:t>
            </a:r>
            <a:endParaRPr lang="es-P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uadro de texto 2"/>
          <p:cNvSpPr txBox="1">
            <a:spLocks noChangeArrowheads="1"/>
          </p:cNvSpPr>
          <p:nvPr/>
        </p:nvSpPr>
        <p:spPr bwMode="auto">
          <a:xfrm>
            <a:off x="119336" y="5589240"/>
            <a:ext cx="2860675" cy="1187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ts val="800"/>
              </a:spcAft>
              <a:buClrTx/>
              <a:buSzTx/>
              <a:buFontTx/>
              <a:buNone/>
              <a:tabLst/>
            </a:pPr>
            <a:r>
              <a:rPr kumimoji="0" lang="es-PE" altLang="es-PE" sz="900" b="0" i="0" u="none" strike="noStrike" cap="none" normalizeH="0" baseline="0" dirty="0" smtClean="0">
                <a:ln>
                  <a:noFill/>
                </a:ln>
                <a:solidFill>
                  <a:schemeClr val="tx1"/>
                </a:solidFill>
                <a:effectLst/>
                <a:latin typeface="Segoe UI Symbol" panose="020B0502040204020203" pitchFamily="34" charset="0"/>
              </a:rPr>
              <a:t>El documento puede ser descargado en su disco duro o impreso únicamente para su uso personal o con fines académicos, a condición de que incluyan en cada ejemplar la presente nota relativa a los derechos de autor o cualquier otra nota relativa a los derechos de propiedad intelectual.</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22725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smtClean="0">
                <a:solidFill>
                  <a:srgbClr val="C00000"/>
                </a:solidFill>
                <a:latin typeface="Segoe UI Semilight" panose="020B0402040204020203" pitchFamily="34" charset="0"/>
                <a:cs typeface="Segoe UI Semilight" panose="020B0402040204020203" pitchFamily="34" charset="0"/>
              </a:rPr>
              <a:t>LICENCIAS DE EDIFICACIÓN Y HABILITACIÓN URBANA</a:t>
            </a:r>
            <a:endParaRPr lang="es-PE" altLang="es-PE" sz="2800" b="1" dirty="0">
              <a:solidFill>
                <a:srgbClr val="C00000"/>
              </a:solidFill>
              <a:latin typeface="Arial Narrow" pitchFamily="34" charset="0"/>
              <a:cs typeface="Adobe Hebrew" pitchFamily="18" charset="-79"/>
            </a:endParaRPr>
          </a:p>
        </p:txBody>
      </p:sp>
      <p:sp>
        <p:nvSpPr>
          <p:cNvPr id="28" name="1 Título"/>
          <p:cNvSpPr txBox="1">
            <a:spLocks/>
          </p:cNvSpPr>
          <p:nvPr/>
        </p:nvSpPr>
        <p:spPr>
          <a:xfrm>
            <a:off x="1259632" y="1196753"/>
            <a:ext cx="10020944" cy="2376264"/>
          </a:xfrm>
          <a:prstGeom prst="rect">
            <a:avLst/>
          </a:prstGeom>
        </p:spPr>
        <p:txBody>
          <a:bodyPr>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just"/>
            <a:r>
              <a:rPr lang="es-PE" sz="2000" b="1" dirty="0" smtClean="0">
                <a:latin typeface="Segoe UI Symbol" panose="020B0502040204020203" pitchFamily="34" charset="0"/>
                <a:ea typeface="Segoe UI Symbol" panose="020B0502040204020203" pitchFamily="34" charset="0"/>
                <a:cs typeface="Arial" pitchFamily="34" charset="0"/>
              </a:rPr>
              <a:t>LEY 29090, LEY DE HABILITACIONES Y EDIFICACIONES URBANAS</a:t>
            </a:r>
          </a:p>
          <a:p>
            <a:pPr algn="just"/>
            <a:r>
              <a:rPr lang="es-PE" sz="2000" b="1" dirty="0" smtClean="0">
                <a:latin typeface="Segoe UI Symbol" panose="020B0502040204020203" pitchFamily="34" charset="0"/>
                <a:ea typeface="Segoe UI Symbol" panose="020B0502040204020203" pitchFamily="34" charset="0"/>
                <a:cs typeface="Arial" pitchFamily="34" charset="0"/>
              </a:rPr>
              <a:t>Artículo 31.- De las tasas</a:t>
            </a:r>
          </a:p>
          <a:p>
            <a:pPr algn="just"/>
            <a:r>
              <a:rPr lang="es-PE" sz="2000" i="1" u="sng" dirty="0" smtClean="0">
                <a:latin typeface="Segoe UI Symbol" panose="020B0502040204020203" pitchFamily="34" charset="0"/>
                <a:ea typeface="Segoe UI Symbol" panose="020B0502040204020203" pitchFamily="34" charset="0"/>
                <a:cs typeface="Arial" pitchFamily="34" charset="0"/>
              </a:rPr>
              <a:t>Las tasas que se fijen por los servicios administrativos en los procedimientos establecidos en la presente Ley no deben exceder el costo de la prestación de los mismos </a:t>
            </a:r>
            <a:r>
              <a:rPr lang="es-PE" sz="2000" i="1" dirty="0" smtClean="0">
                <a:latin typeface="Segoe UI Symbol" panose="020B0502040204020203" pitchFamily="34" charset="0"/>
                <a:ea typeface="Segoe UI Symbol" panose="020B0502040204020203" pitchFamily="34" charset="0"/>
                <a:cs typeface="Arial" pitchFamily="34" charset="0"/>
              </a:rPr>
              <a:t>y su rendimiento es destinado exclusivamente al financiamiento del mismo, bajo responsabilidad.</a:t>
            </a:r>
          </a:p>
          <a:p>
            <a:pPr algn="l"/>
            <a:r>
              <a:rPr lang="es-PE" sz="2000" b="1" dirty="0" smtClean="0">
                <a:latin typeface="Segoe UI Symbol" panose="020B0502040204020203" pitchFamily="34" charset="0"/>
                <a:ea typeface="Segoe UI Symbol" panose="020B0502040204020203" pitchFamily="34" charset="0"/>
                <a:cs typeface="Arial" pitchFamily="34" charset="0"/>
              </a:rPr>
              <a:t>(…)</a:t>
            </a:r>
          </a:p>
          <a:p>
            <a:pPr algn="l"/>
            <a:r>
              <a:rPr lang="es-PE" sz="2000" b="1" dirty="0" smtClean="0">
                <a:latin typeface="Segoe UI Symbol" panose="020B0502040204020203" pitchFamily="34" charset="0"/>
                <a:ea typeface="Segoe UI Symbol" panose="020B0502040204020203" pitchFamily="34" charset="0"/>
                <a:cs typeface="Arial" pitchFamily="34" charset="0"/>
              </a:rPr>
              <a:t/>
            </a:r>
            <a:br>
              <a:rPr lang="es-PE" sz="2000" b="1" dirty="0" smtClean="0">
                <a:latin typeface="Segoe UI Symbol" panose="020B0502040204020203" pitchFamily="34" charset="0"/>
                <a:ea typeface="Segoe UI Symbol" panose="020B0502040204020203" pitchFamily="34" charset="0"/>
                <a:cs typeface="Arial" pitchFamily="34" charset="0"/>
              </a:rPr>
            </a:br>
            <a:endParaRPr lang="es-PE" sz="2000" strike="sngStrike" dirty="0">
              <a:latin typeface="Segoe UI Symbol" panose="020B0502040204020203" pitchFamily="34" charset="0"/>
              <a:ea typeface="Segoe UI Symbol" panose="020B0502040204020203" pitchFamily="34" charset="0"/>
              <a:cs typeface="Arial" pitchFamily="34" charset="0"/>
            </a:endParaRPr>
          </a:p>
        </p:txBody>
      </p:sp>
      <p:sp>
        <p:nvSpPr>
          <p:cNvPr id="6" name="1 Título"/>
          <p:cNvSpPr txBox="1">
            <a:spLocks/>
          </p:cNvSpPr>
          <p:nvPr/>
        </p:nvSpPr>
        <p:spPr>
          <a:xfrm>
            <a:off x="1271464" y="3861048"/>
            <a:ext cx="10020944" cy="2160240"/>
          </a:xfrm>
          <a:prstGeom prst="rect">
            <a:avLst/>
          </a:prstGeom>
        </p:spPr>
        <p:txBody>
          <a:bodyPr wrap="square">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just"/>
            <a:r>
              <a:rPr lang="es-PE" sz="2000" b="1" dirty="0" smtClean="0">
                <a:latin typeface="Segoe UI Symbol" panose="020B0502040204020203" pitchFamily="34" charset="0"/>
                <a:ea typeface="Segoe UI Symbol" panose="020B0502040204020203" pitchFamily="34" charset="0"/>
                <a:cs typeface="Arial" pitchFamily="34" charset="0"/>
              </a:rPr>
              <a:t>LEY 29090, LEY DE HABILITACIONES Y EDIFICACIONES URBANAS</a:t>
            </a:r>
          </a:p>
          <a:p>
            <a:pPr algn="just"/>
            <a:r>
              <a:rPr lang="es-PE" sz="2000" b="1" dirty="0" smtClean="0">
                <a:latin typeface="Segoe UI Symbol" panose="020B0502040204020203" pitchFamily="34" charset="0"/>
                <a:ea typeface="Segoe UI Symbol" panose="020B0502040204020203" pitchFamily="34" charset="0"/>
                <a:cs typeface="Arial" pitchFamily="34" charset="0"/>
              </a:rPr>
              <a:t>Artículo 2.- Ámbito de aplicación y principios</a:t>
            </a:r>
          </a:p>
          <a:p>
            <a:pPr algn="just"/>
            <a:r>
              <a:rPr lang="es-PE" sz="2000" i="1" dirty="0" smtClean="0">
                <a:latin typeface="Segoe UI Symbol" panose="020B0502040204020203" pitchFamily="34" charset="0"/>
                <a:ea typeface="Segoe UI Symbol" panose="020B0502040204020203" pitchFamily="34" charset="0"/>
                <a:cs typeface="Arial" pitchFamily="34" charset="0"/>
              </a:rPr>
              <a:t>2.1 </a:t>
            </a:r>
            <a:r>
              <a:rPr lang="es-PE" sz="2000" i="1" u="sng" dirty="0" smtClean="0">
                <a:latin typeface="Segoe UI Symbol" panose="020B0502040204020203" pitchFamily="34" charset="0"/>
                <a:ea typeface="Segoe UI Symbol" panose="020B0502040204020203" pitchFamily="34" charset="0"/>
                <a:cs typeface="Arial" pitchFamily="34" charset="0"/>
              </a:rPr>
              <a:t>Los procedimientos administrativos, regulados en la presente Ley, son únicos y de aplicación obligatoria a nivel nacional</a:t>
            </a:r>
            <a:r>
              <a:rPr lang="es-PE" sz="2000" i="1" dirty="0" smtClean="0">
                <a:latin typeface="Segoe UI Symbol" panose="020B0502040204020203" pitchFamily="34" charset="0"/>
                <a:ea typeface="Segoe UI Symbol" panose="020B0502040204020203" pitchFamily="34" charset="0"/>
                <a:cs typeface="Arial" pitchFamily="34" charset="0"/>
              </a:rPr>
              <a:t>; además, determinan las responsabilidades de los sujetos implicados en los procedimientos de habilitación urbana y de edificación</a:t>
            </a:r>
            <a:r>
              <a:rPr lang="es-PE" sz="2000" i="1" dirty="0">
                <a:latin typeface="Segoe UI Symbol" panose="020B0502040204020203" pitchFamily="34" charset="0"/>
                <a:ea typeface="Segoe UI Symbol" panose="020B0502040204020203" pitchFamily="34" charset="0"/>
                <a:cs typeface="Arial" pitchFamily="34" charset="0"/>
              </a:rPr>
              <a:t> </a:t>
            </a:r>
            <a:r>
              <a:rPr lang="es-PE" sz="2000" b="1" i="1" dirty="0" smtClean="0">
                <a:latin typeface="Segoe UI Symbol" panose="020B0502040204020203" pitchFamily="34" charset="0"/>
                <a:ea typeface="Segoe UI Symbol" panose="020B0502040204020203" pitchFamily="34" charset="0"/>
                <a:cs typeface="Arial" pitchFamily="34" charset="0"/>
              </a:rPr>
              <a:t>(…)</a:t>
            </a:r>
            <a:br>
              <a:rPr lang="es-PE" sz="2000" b="1" i="1" dirty="0" smtClean="0">
                <a:latin typeface="Segoe UI Symbol" panose="020B0502040204020203" pitchFamily="34" charset="0"/>
                <a:ea typeface="Segoe UI Symbol" panose="020B0502040204020203" pitchFamily="34" charset="0"/>
                <a:cs typeface="Arial" pitchFamily="34" charset="0"/>
              </a:rPr>
            </a:br>
            <a:endParaRPr lang="es-PE" sz="2000" i="1" strike="sngStrike" dirty="0">
              <a:latin typeface="Segoe UI Symbol" panose="020B0502040204020203" pitchFamily="34" charset="0"/>
              <a:ea typeface="Segoe UI Symbol" panose="020B0502040204020203" pitchFamily="34" charset="0"/>
              <a:cs typeface="Arial" pitchFamily="34" charset="0"/>
            </a:endParaRPr>
          </a:p>
        </p:txBody>
      </p:sp>
    </p:spTree>
    <p:extLst>
      <p:ext uri="{BB962C8B-B14F-4D97-AF65-F5344CB8AC3E}">
        <p14:creationId xmlns:p14="http://schemas.microsoft.com/office/powerpoint/2010/main" val="3678621128"/>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a:solidFill>
                  <a:srgbClr val="C00000"/>
                </a:solidFill>
                <a:latin typeface="Segoe UI Semilight" panose="020B0402040204020203" pitchFamily="34" charset="0"/>
                <a:cs typeface="Segoe UI Semilight" panose="020B0402040204020203" pitchFamily="34" charset="0"/>
              </a:rPr>
              <a:t>LICENCIAS DE EDIFICACIÓN Y HABILITACIÓN URBANA</a:t>
            </a:r>
          </a:p>
        </p:txBody>
      </p:sp>
      <p:sp>
        <p:nvSpPr>
          <p:cNvPr id="6" name="1 Título"/>
          <p:cNvSpPr txBox="1">
            <a:spLocks/>
          </p:cNvSpPr>
          <p:nvPr/>
        </p:nvSpPr>
        <p:spPr>
          <a:xfrm>
            <a:off x="983432" y="1556792"/>
            <a:ext cx="10369152" cy="2594719"/>
          </a:xfrm>
          <a:prstGeom prst="rect">
            <a:avLst/>
          </a:prstGeom>
        </p:spPr>
        <p:txBody>
          <a:bodyPr>
            <a:normAutofit fontScale="97500"/>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s-PE" sz="2000" b="1" dirty="0" smtClean="0">
                <a:latin typeface="Segoe UI Symbol" panose="020B0502040204020203" pitchFamily="34" charset="0"/>
                <a:ea typeface="Segoe UI Symbol" panose="020B0502040204020203" pitchFamily="34" charset="0"/>
                <a:cs typeface="Arial" pitchFamily="34" charset="0"/>
              </a:rPr>
              <a:t>LEY 29090, LEY DE HABILITACIONES Y EDIFICACIONES URBANAS</a:t>
            </a:r>
            <a:br>
              <a:rPr lang="es-PE" sz="2000" b="1" dirty="0" smtClean="0">
                <a:latin typeface="Segoe UI Symbol" panose="020B0502040204020203" pitchFamily="34" charset="0"/>
                <a:ea typeface="Segoe UI Symbol" panose="020B0502040204020203" pitchFamily="34" charset="0"/>
                <a:cs typeface="Arial" pitchFamily="34" charset="0"/>
              </a:rPr>
            </a:br>
            <a:r>
              <a:rPr lang="es-PE" sz="2000" b="1" dirty="0" smtClean="0">
                <a:latin typeface="Segoe UI Symbol" panose="020B0502040204020203" pitchFamily="34" charset="0"/>
                <a:ea typeface="Segoe UI Symbol" panose="020B0502040204020203" pitchFamily="34" charset="0"/>
                <a:cs typeface="Arial" pitchFamily="34" charset="0"/>
              </a:rPr>
              <a:t>Artículo 10.- Modalidades de aprobación  </a:t>
            </a:r>
            <a:br>
              <a:rPr lang="es-PE" sz="2000" b="1" dirty="0" smtClean="0">
                <a:latin typeface="Segoe UI Symbol" panose="020B0502040204020203" pitchFamily="34" charset="0"/>
                <a:ea typeface="Segoe UI Symbol" panose="020B0502040204020203" pitchFamily="34" charset="0"/>
                <a:cs typeface="Arial" pitchFamily="34" charset="0"/>
              </a:rPr>
            </a:br>
            <a:r>
              <a:rPr lang="es-PE" sz="2000" dirty="0" smtClean="0">
                <a:latin typeface="Segoe UI Symbol" panose="020B0502040204020203" pitchFamily="34" charset="0"/>
                <a:ea typeface="Segoe UI Symbol" panose="020B0502040204020203" pitchFamily="34" charset="0"/>
                <a:cs typeface="Arial" pitchFamily="34" charset="0"/>
              </a:rPr>
              <a:t>(….)</a:t>
            </a:r>
          </a:p>
          <a:p>
            <a:pPr algn="just"/>
            <a:r>
              <a:rPr lang="es-PE" sz="2000" dirty="0" smtClean="0">
                <a:latin typeface="Segoe UI Symbol" panose="020B0502040204020203" pitchFamily="34" charset="0"/>
                <a:ea typeface="Segoe UI Symbol" panose="020B0502040204020203" pitchFamily="34" charset="0"/>
                <a:cs typeface="Arial" pitchFamily="34" charset="0"/>
              </a:rPr>
              <a:t/>
            </a:r>
            <a:br>
              <a:rPr lang="es-PE" sz="2000" dirty="0" smtClean="0">
                <a:latin typeface="Segoe UI Symbol" panose="020B0502040204020203" pitchFamily="34" charset="0"/>
                <a:ea typeface="Segoe UI Symbol" panose="020B0502040204020203" pitchFamily="34" charset="0"/>
                <a:cs typeface="Arial" pitchFamily="34" charset="0"/>
              </a:rPr>
            </a:br>
            <a:r>
              <a:rPr lang="es-PE" sz="2000" b="1" i="1" u="sng" dirty="0" smtClean="0">
                <a:solidFill>
                  <a:schemeClr val="tx2"/>
                </a:solidFill>
                <a:latin typeface="Segoe UI Symbol" panose="020B0502040204020203" pitchFamily="34" charset="0"/>
                <a:ea typeface="Segoe UI Symbol" panose="020B0502040204020203" pitchFamily="34" charset="0"/>
                <a:cs typeface="Arial" pitchFamily="34" charset="0"/>
              </a:rPr>
              <a:t>Los costos de la Verificación Administrativa y la Verificación Técnica están comprendidos en el costo de la licencia. </a:t>
            </a:r>
            <a:r>
              <a:rPr lang="es-PE" sz="2000" i="1" dirty="0" smtClean="0">
                <a:latin typeface="Segoe UI Symbol" panose="020B0502040204020203" pitchFamily="34" charset="0"/>
                <a:ea typeface="Segoe UI Symbol" panose="020B0502040204020203" pitchFamily="34" charset="0"/>
                <a:cs typeface="Arial" pitchFamily="34" charset="0"/>
              </a:rPr>
              <a:t>El costo por Verificación Técnica no puede ser menor al cuarenta por ciento (40%) del valor de la licencia. </a:t>
            </a:r>
            <a:r>
              <a:rPr lang="es-PE" sz="2000" b="1" i="1" dirty="0" smtClean="0">
                <a:solidFill>
                  <a:schemeClr val="tx2"/>
                </a:solidFill>
                <a:latin typeface="Segoe UI Symbol" panose="020B0502040204020203" pitchFamily="34" charset="0"/>
                <a:ea typeface="Segoe UI Symbol" panose="020B0502040204020203" pitchFamily="34" charset="0"/>
                <a:cs typeface="Arial" pitchFamily="34" charset="0"/>
              </a:rPr>
              <a:t>Dicho monto es intangible y sólo puede ser utilizado para los fines de supervisión de las obras</a:t>
            </a:r>
            <a:r>
              <a:rPr lang="es-PE" sz="2000" i="1" dirty="0" smtClean="0">
                <a:latin typeface="Segoe UI Symbol" panose="020B0502040204020203" pitchFamily="34" charset="0"/>
                <a:ea typeface="Segoe UI Symbol" panose="020B0502040204020203" pitchFamily="34" charset="0"/>
                <a:cs typeface="Arial" pitchFamily="34" charset="0"/>
              </a:rPr>
              <a:t>.”</a:t>
            </a:r>
            <a:endParaRPr lang="es-PE" sz="2000" i="1" strike="sngStrike" dirty="0">
              <a:latin typeface="Segoe UI Symbol" panose="020B0502040204020203" pitchFamily="34" charset="0"/>
              <a:ea typeface="Segoe UI Symbol" panose="020B0502040204020203" pitchFamily="34" charset="0"/>
              <a:cs typeface="Arial" pitchFamily="34" charset="0"/>
            </a:endParaRPr>
          </a:p>
        </p:txBody>
      </p:sp>
    </p:spTree>
    <p:extLst>
      <p:ext uri="{BB962C8B-B14F-4D97-AF65-F5344CB8AC3E}">
        <p14:creationId xmlns:p14="http://schemas.microsoft.com/office/powerpoint/2010/main" val="2888707307"/>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a:solidFill>
                  <a:srgbClr val="C00000"/>
                </a:solidFill>
                <a:latin typeface="Segoe UI Semilight" panose="020B0402040204020203" pitchFamily="34" charset="0"/>
                <a:cs typeface="Segoe UI Semilight" panose="020B0402040204020203" pitchFamily="34" charset="0"/>
              </a:rPr>
              <a:t>LICENCIAS DE EDIFICACIÓN Y HABILITACIÓN URBANA</a:t>
            </a:r>
          </a:p>
        </p:txBody>
      </p:sp>
      <p:sp>
        <p:nvSpPr>
          <p:cNvPr id="9" name="8 Flecha derecha"/>
          <p:cNvSpPr/>
          <p:nvPr/>
        </p:nvSpPr>
        <p:spPr>
          <a:xfrm>
            <a:off x="3117500" y="647659"/>
            <a:ext cx="6074844" cy="4005477"/>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11" name="10 Grupo"/>
          <p:cNvGrpSpPr/>
          <p:nvPr/>
        </p:nvGrpSpPr>
        <p:grpSpPr>
          <a:xfrm>
            <a:off x="2757460" y="1898818"/>
            <a:ext cx="2880320" cy="1458174"/>
            <a:chOff x="597247" y="1093631"/>
            <a:chExt cx="2570705" cy="1458174"/>
          </a:xfrm>
        </p:grpSpPr>
        <p:sp>
          <p:nvSpPr>
            <p:cNvPr id="17" name="16 Rectángulo redondeado"/>
            <p:cNvSpPr/>
            <p:nvPr/>
          </p:nvSpPr>
          <p:spPr>
            <a:xfrm>
              <a:off x="597247" y="1093631"/>
              <a:ext cx="2570705" cy="1458174"/>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17 Rectángulo"/>
            <p:cNvSpPr/>
            <p:nvPr/>
          </p:nvSpPr>
          <p:spPr>
            <a:xfrm>
              <a:off x="668429" y="1164813"/>
              <a:ext cx="2428341" cy="13158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PE" sz="1600" b="1" kern="1200" dirty="0" smtClean="0">
                  <a:latin typeface="Segoe UI Symbol" panose="020B0502040204020203" pitchFamily="34" charset="0"/>
                  <a:ea typeface="Segoe UI Symbol" panose="020B0502040204020203" pitchFamily="34" charset="0"/>
                </a:rPr>
                <a:t>VERIFICACIÓN ADMINISTRATIVA</a:t>
              </a:r>
            </a:p>
            <a:p>
              <a:pPr lvl="0" algn="just" defTabSz="711200">
                <a:lnSpc>
                  <a:spcPct val="90000"/>
                </a:lnSpc>
                <a:spcBef>
                  <a:spcPct val="0"/>
                </a:spcBef>
                <a:spcAft>
                  <a:spcPct val="35000"/>
                </a:spcAft>
              </a:pPr>
              <a:r>
                <a:rPr lang="es-PE" sz="1400" b="1" kern="1200" dirty="0" smtClean="0">
                  <a:latin typeface="Segoe UI Symbol" panose="020B0502040204020203" pitchFamily="34" charset="0"/>
                  <a:ea typeface="Segoe UI Symbol" panose="020B0502040204020203" pitchFamily="34" charset="0"/>
                </a:rPr>
                <a:t>- Trabajo en gabinete</a:t>
              </a:r>
            </a:p>
            <a:p>
              <a:pPr lvl="0" algn="just" defTabSz="711200">
                <a:lnSpc>
                  <a:spcPct val="90000"/>
                </a:lnSpc>
                <a:spcBef>
                  <a:spcPct val="0"/>
                </a:spcBef>
                <a:spcAft>
                  <a:spcPct val="35000"/>
                </a:spcAft>
              </a:pPr>
              <a:r>
                <a:rPr lang="es-PE" sz="1400" b="1" kern="1200" dirty="0" smtClean="0">
                  <a:latin typeface="Segoe UI Symbol" panose="020B0502040204020203" pitchFamily="34" charset="0"/>
                  <a:ea typeface="Segoe UI Symbol" panose="020B0502040204020203" pitchFamily="34" charset="0"/>
                </a:rPr>
                <a:t>- No aplica inspección</a:t>
              </a:r>
              <a:endParaRPr lang="es-PE" sz="1400" b="1" kern="1200" dirty="0">
                <a:latin typeface="Segoe UI Symbol" panose="020B0502040204020203" pitchFamily="34" charset="0"/>
                <a:ea typeface="Segoe UI Symbol" panose="020B0502040204020203" pitchFamily="34" charset="0"/>
              </a:endParaRPr>
            </a:p>
          </p:txBody>
        </p:sp>
      </p:grpSp>
      <p:grpSp>
        <p:nvGrpSpPr>
          <p:cNvPr id="13" name="12 Grupo"/>
          <p:cNvGrpSpPr/>
          <p:nvPr/>
        </p:nvGrpSpPr>
        <p:grpSpPr>
          <a:xfrm>
            <a:off x="6213844" y="1898818"/>
            <a:ext cx="2880320" cy="1458174"/>
            <a:chOff x="3501421" y="1093631"/>
            <a:chExt cx="2570705" cy="1458174"/>
          </a:xfrm>
        </p:grpSpPr>
        <p:sp>
          <p:nvSpPr>
            <p:cNvPr id="14" name="13 Rectángulo redondeado"/>
            <p:cNvSpPr/>
            <p:nvPr/>
          </p:nvSpPr>
          <p:spPr>
            <a:xfrm>
              <a:off x="3501421" y="1093631"/>
              <a:ext cx="2570705" cy="1458174"/>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14 Rectángulo"/>
            <p:cNvSpPr/>
            <p:nvPr/>
          </p:nvSpPr>
          <p:spPr>
            <a:xfrm>
              <a:off x="3572603" y="1164813"/>
              <a:ext cx="2428341" cy="13158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PE" sz="1600" b="1" kern="1200" dirty="0" smtClean="0">
                  <a:latin typeface="Segoe UI Symbol" panose="020B0502040204020203" pitchFamily="34" charset="0"/>
                  <a:ea typeface="Segoe UI Symbol" panose="020B0502040204020203" pitchFamily="34" charset="0"/>
                </a:rPr>
                <a:t>VERIFICACIÓN         TÉCNICA</a:t>
              </a:r>
            </a:p>
            <a:p>
              <a:pPr lvl="0" algn="l" defTabSz="711200">
                <a:lnSpc>
                  <a:spcPct val="90000"/>
                </a:lnSpc>
                <a:spcBef>
                  <a:spcPct val="0"/>
                </a:spcBef>
                <a:spcAft>
                  <a:spcPct val="35000"/>
                </a:spcAft>
              </a:pPr>
              <a:r>
                <a:rPr lang="es-PE" sz="1400" b="1" kern="1200" dirty="0" smtClean="0">
                  <a:latin typeface="Segoe UI Symbol" panose="020B0502040204020203" pitchFamily="34" charset="0"/>
                  <a:ea typeface="Segoe UI Symbol" panose="020B0502040204020203" pitchFamily="34" charset="0"/>
                </a:rPr>
                <a:t>- Trabajo en campo</a:t>
              </a:r>
            </a:p>
            <a:p>
              <a:pPr lvl="0" algn="l" defTabSz="711200">
                <a:lnSpc>
                  <a:spcPct val="90000"/>
                </a:lnSpc>
                <a:spcBef>
                  <a:spcPct val="0"/>
                </a:spcBef>
                <a:spcAft>
                  <a:spcPct val="35000"/>
                </a:spcAft>
              </a:pPr>
              <a:r>
                <a:rPr lang="es-PE" sz="1400" b="1" kern="1200" dirty="0" smtClean="0">
                  <a:latin typeface="Segoe UI Symbol" panose="020B0502040204020203" pitchFamily="34" charset="0"/>
                  <a:ea typeface="Segoe UI Symbol" panose="020B0502040204020203" pitchFamily="34" charset="0"/>
                </a:rPr>
                <a:t>- Cumplimiento de requisitos</a:t>
              </a:r>
              <a:endParaRPr lang="es-PE" sz="1400" b="1" kern="1200" dirty="0">
                <a:latin typeface="Segoe UI Symbol" panose="020B0502040204020203" pitchFamily="34" charset="0"/>
                <a:ea typeface="Segoe UI Symbol" panose="020B0502040204020203" pitchFamily="34" charset="0"/>
              </a:endParaRPr>
            </a:p>
          </p:txBody>
        </p:sp>
      </p:grpSp>
      <p:sp>
        <p:nvSpPr>
          <p:cNvPr id="19" name="18 CuadroTexto"/>
          <p:cNvSpPr txBox="1"/>
          <p:nvPr/>
        </p:nvSpPr>
        <p:spPr>
          <a:xfrm>
            <a:off x="1487488" y="4046875"/>
            <a:ext cx="9217024" cy="830997"/>
          </a:xfrm>
          <a:prstGeom prst="rect">
            <a:avLst/>
          </a:prstGeom>
          <a:noFill/>
        </p:spPr>
        <p:txBody>
          <a:bodyPr wrap="square" rtlCol="0">
            <a:spAutoFit/>
          </a:bodyPr>
          <a:lstStyle/>
          <a:p>
            <a:pPr algn="just"/>
            <a:r>
              <a:rPr lang="es-ES" sz="1600" b="1" dirty="0" smtClean="0">
                <a:latin typeface="Segoe UI Symbol" panose="020B0502040204020203" pitchFamily="34" charset="0"/>
                <a:ea typeface="Segoe UI Symbol" panose="020B0502040204020203" pitchFamily="34" charset="0"/>
                <a:cs typeface="Arial" pitchFamily="34" charset="0"/>
              </a:rPr>
              <a:t>Nota 1: Forma de determinación del derecho de trámite</a:t>
            </a:r>
          </a:p>
          <a:p>
            <a:pPr algn="just"/>
            <a:r>
              <a:rPr lang="es-ES" sz="1600" dirty="0" smtClean="0">
                <a:latin typeface="Segoe UI Symbol" panose="020B0502040204020203" pitchFamily="34" charset="0"/>
                <a:ea typeface="Segoe UI Symbol" panose="020B0502040204020203" pitchFamily="34" charset="0"/>
                <a:cs typeface="Arial" pitchFamily="34" charset="0"/>
              </a:rPr>
              <a:t>El cobro es </a:t>
            </a:r>
            <a:r>
              <a:rPr lang="es-ES" sz="1600" u="sng" dirty="0" smtClean="0">
                <a:latin typeface="Segoe UI Symbol" panose="020B0502040204020203" pitchFamily="34" charset="0"/>
                <a:ea typeface="Segoe UI Symbol" panose="020B0502040204020203" pitchFamily="34" charset="0"/>
                <a:cs typeface="Arial" pitchFamily="34" charset="0"/>
              </a:rPr>
              <a:t>secuencial</a:t>
            </a:r>
            <a:r>
              <a:rPr lang="es-ES" sz="1600" dirty="0" smtClean="0">
                <a:latin typeface="Segoe UI Symbol" panose="020B0502040204020203" pitchFamily="34" charset="0"/>
                <a:ea typeface="Segoe UI Symbol" panose="020B0502040204020203" pitchFamily="34" charset="0"/>
                <a:cs typeface="Arial" pitchFamily="34" charset="0"/>
              </a:rPr>
              <a:t> y es determinado en función al servicio administrativo que efectivamente requiere el administrado.</a:t>
            </a:r>
            <a:endParaRPr lang="es-ES" sz="1600" dirty="0">
              <a:latin typeface="Segoe UI Symbol" panose="020B0502040204020203" pitchFamily="34" charset="0"/>
              <a:ea typeface="Segoe UI Symbol" panose="020B0502040204020203" pitchFamily="34" charset="0"/>
              <a:cs typeface="Arial" pitchFamily="34" charset="0"/>
            </a:endParaRPr>
          </a:p>
        </p:txBody>
      </p:sp>
      <p:sp>
        <p:nvSpPr>
          <p:cNvPr id="20" name="19 CuadroTexto"/>
          <p:cNvSpPr txBox="1"/>
          <p:nvPr/>
        </p:nvSpPr>
        <p:spPr>
          <a:xfrm>
            <a:off x="1487488" y="5160094"/>
            <a:ext cx="9217024" cy="1077218"/>
          </a:xfrm>
          <a:prstGeom prst="rect">
            <a:avLst/>
          </a:prstGeom>
          <a:noFill/>
        </p:spPr>
        <p:txBody>
          <a:bodyPr wrap="square" rtlCol="0">
            <a:spAutoFit/>
          </a:bodyPr>
          <a:lstStyle/>
          <a:p>
            <a:pPr algn="just"/>
            <a:r>
              <a:rPr lang="es-ES" sz="1600" b="1" dirty="0" smtClean="0">
                <a:latin typeface="Segoe UI Symbol" panose="020B0502040204020203" pitchFamily="34" charset="0"/>
                <a:ea typeface="Segoe UI Symbol" panose="020B0502040204020203" pitchFamily="34" charset="0"/>
                <a:cs typeface="Arial" pitchFamily="34" charset="0"/>
              </a:rPr>
              <a:t>Nota 2: Mecanismo para fijar el monto de la Verificación Técnica</a:t>
            </a:r>
          </a:p>
          <a:p>
            <a:pPr algn="just">
              <a:buFont typeface="Wingdings" pitchFamily="2" charset="2"/>
              <a:buChar char="ü"/>
            </a:pPr>
            <a:r>
              <a:rPr lang="es-ES" sz="1600" dirty="0" smtClean="0">
                <a:latin typeface="Segoe UI Symbol" panose="020B0502040204020203" pitchFamily="34" charset="0"/>
                <a:ea typeface="Segoe UI Symbol" panose="020B0502040204020203" pitchFamily="34" charset="0"/>
                <a:cs typeface="Arial" pitchFamily="34" charset="0"/>
              </a:rPr>
              <a:t> Se fija un valor en función al costo de una (01) inspección </a:t>
            </a:r>
          </a:p>
          <a:p>
            <a:pPr marL="185738" indent="-185738" algn="just">
              <a:buFont typeface="Wingdings" pitchFamily="2" charset="2"/>
              <a:buChar char="ü"/>
            </a:pPr>
            <a:r>
              <a:rPr lang="es-ES" sz="1600" dirty="0" smtClean="0">
                <a:latin typeface="Segoe UI Symbol" panose="020B0502040204020203" pitchFamily="34" charset="0"/>
                <a:ea typeface="Segoe UI Symbol" panose="020B0502040204020203" pitchFamily="34" charset="0"/>
                <a:cs typeface="Arial" pitchFamily="34" charset="0"/>
              </a:rPr>
              <a:t>El monto a pagar se determina considerando el nùmero de inspecciones fijadas en el cronograma y el monto fijado en el TUPA para una inspección.</a:t>
            </a:r>
            <a:endParaRPr lang="es-ES" sz="1600" dirty="0">
              <a:latin typeface="Segoe UI Symbol" panose="020B0502040204020203" pitchFamily="34" charset="0"/>
              <a:ea typeface="Segoe UI Symbol" panose="020B0502040204020203" pitchFamily="34" charset="0"/>
              <a:cs typeface="Arial" pitchFamily="34" charset="0"/>
            </a:endParaRPr>
          </a:p>
        </p:txBody>
      </p:sp>
    </p:spTree>
    <p:extLst>
      <p:ext uri="{BB962C8B-B14F-4D97-AF65-F5344CB8AC3E}">
        <p14:creationId xmlns:p14="http://schemas.microsoft.com/office/powerpoint/2010/main" val="2463193843"/>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a:solidFill>
                  <a:srgbClr val="C00000"/>
                </a:solidFill>
                <a:latin typeface="Segoe UI Semilight" panose="020B0402040204020203" pitchFamily="34" charset="0"/>
                <a:cs typeface="Segoe UI Semilight" panose="020B0402040204020203" pitchFamily="34" charset="0"/>
              </a:rPr>
              <a:t>LICENCIAS DE EDIFICACIÓN Y HABILITACIÓN URBANA</a:t>
            </a:r>
          </a:p>
        </p:txBody>
      </p:sp>
      <p:sp>
        <p:nvSpPr>
          <p:cNvPr id="19" name="1 Título"/>
          <p:cNvSpPr txBox="1">
            <a:spLocks/>
          </p:cNvSpPr>
          <p:nvPr/>
        </p:nvSpPr>
        <p:spPr>
          <a:xfrm>
            <a:off x="1055440" y="908721"/>
            <a:ext cx="10164960" cy="38164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1800" b="1" i="0"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t>ESTABLECIMIENTO DE PLAZO PARA EMISIÓN DE DICTAMEN Y LICENCIA EN CASO DE MODALIDAD C y D: CON COMISION TÈCNICA </a:t>
            </a:r>
            <a: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t>.</a:t>
            </a:r>
            <a:b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br>
            <a: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t/>
            </a:r>
            <a:b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br>
            <a:r>
              <a:rPr kumimoji="0" lang="es-ES" sz="1800" b="1"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t>Decreto Supremo Nº 008-2013-VIVIENDA: Reglamento de Licencias de Habilitación Urbana y Licencias de Edificación </a:t>
            </a:r>
            <a: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t/>
            </a:r>
            <a:b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br>
            <a: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t>53.1. Verificación del expediente: 05 días hábiles</a:t>
            </a:r>
            <a:b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br>
            <a: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t/>
            </a:r>
            <a:b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br>
            <a: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t>53.2. El plazo máximo para que la Comisión emita su dictamen será de 20 días.</a:t>
            </a:r>
            <a:b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br>
            <a: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t/>
            </a:r>
            <a:br>
              <a:rPr kumimoji="0" lang="es-ES" sz="1800" b="0" i="1" u="none" strike="noStrike" kern="1200" cap="none" spc="0" normalizeH="0" baseline="0" noProof="0" dirty="0" smtClean="0">
                <a:ln>
                  <a:noFill/>
                </a:ln>
                <a:solidFill>
                  <a:sysClr val="windowText" lastClr="000000"/>
                </a:solidFill>
                <a:effectLst/>
                <a:uLnTx/>
                <a:uFillTx/>
                <a:latin typeface="Segoe UI Symbol" panose="020B0502040204020203" pitchFamily="34" charset="0"/>
                <a:ea typeface="Segoe UI Symbol" panose="020B0502040204020203" pitchFamily="34" charset="0"/>
                <a:cs typeface="Arial" pitchFamily="34" charset="0"/>
              </a:rPr>
            </a:br>
            <a:r>
              <a:rPr kumimoji="0" lang="es-ES" sz="1800" b="0" i="1" u="none" strike="noStrike" kern="1200" cap="none" spc="0" normalizeH="0" baseline="0" noProof="0" dirty="0" smtClean="0">
                <a:ln>
                  <a:noFill/>
                </a:ln>
                <a:solidFill>
                  <a:srgbClr val="1F497D">
                    <a:lumMod val="50000"/>
                  </a:srgbClr>
                </a:solidFill>
                <a:effectLst/>
                <a:uLnTx/>
                <a:uFillTx/>
                <a:latin typeface="Segoe UI Symbol" panose="020B0502040204020203" pitchFamily="34" charset="0"/>
                <a:ea typeface="Segoe UI Symbol" panose="020B0502040204020203" pitchFamily="34" charset="0"/>
                <a:cs typeface="Arial" pitchFamily="34" charset="0"/>
              </a:rPr>
              <a:t>55.1. Dentro de los 03 días hábiles siguientes al ultimo dictamen de la Comisión, la Municipalidad emitirá la Licencia de Edificación</a:t>
            </a:r>
            <a:endParaRPr kumimoji="0" lang="es-ES" sz="1800" b="0" i="1" u="none" strike="noStrike" kern="1200" cap="none" spc="0" normalizeH="0" baseline="0" noProof="0" dirty="0">
              <a:ln>
                <a:noFill/>
              </a:ln>
              <a:solidFill>
                <a:srgbClr val="1F497D">
                  <a:lumMod val="50000"/>
                </a:srgbClr>
              </a:solidFill>
              <a:effectLst/>
              <a:uLnTx/>
              <a:uFillTx/>
              <a:latin typeface="Segoe UI Symbol" panose="020B0502040204020203" pitchFamily="34" charset="0"/>
              <a:ea typeface="Segoe UI Symbol" panose="020B0502040204020203" pitchFamily="34" charset="0"/>
              <a:cs typeface="Arial" pitchFamily="34" charset="0"/>
            </a:endParaRPr>
          </a:p>
        </p:txBody>
      </p:sp>
      <p:sp>
        <p:nvSpPr>
          <p:cNvPr id="20" name="19 CuadroTexto"/>
          <p:cNvSpPr txBox="1"/>
          <p:nvPr/>
        </p:nvSpPr>
        <p:spPr>
          <a:xfrm>
            <a:off x="3491879" y="5445224"/>
            <a:ext cx="7510644" cy="646331"/>
          </a:xfrm>
          <a:prstGeom prst="rect">
            <a:avLst/>
          </a:prstGeom>
          <a:noFill/>
        </p:spPr>
        <p:txBody>
          <a:bodyPr wrap="square" rtlCol="0">
            <a:spAutoFit/>
          </a:bodyPr>
          <a:lstStyle/>
          <a:p>
            <a:pPr algn="r"/>
            <a:r>
              <a:rPr lang="es-ES" b="1" dirty="0" smtClean="0">
                <a:solidFill>
                  <a:srgbClr val="C00000"/>
                </a:solidFill>
                <a:latin typeface="Segoe UI Symbol" panose="020B0502040204020203" pitchFamily="34" charset="0"/>
                <a:ea typeface="Segoe UI Symbol" panose="020B0502040204020203" pitchFamily="34" charset="0"/>
                <a:cs typeface="Arial" pitchFamily="34" charset="0"/>
              </a:rPr>
              <a:t>PARA LA EMISIÓN DE LA LICENCIA, ¿APLICA UN PLAZO DE 25 O 28 DÍAS HÁBILES?</a:t>
            </a:r>
            <a:endParaRPr lang="es-ES" b="1" dirty="0">
              <a:solidFill>
                <a:srgbClr val="C00000"/>
              </a:solidFill>
              <a:latin typeface="Segoe UI Symbol" panose="020B0502040204020203" pitchFamily="34" charset="0"/>
              <a:ea typeface="Segoe UI Symbol" panose="020B0502040204020203" pitchFamily="34" charset="0"/>
              <a:cs typeface="Arial" pitchFamily="34" charset="0"/>
            </a:endParaRPr>
          </a:p>
        </p:txBody>
      </p:sp>
    </p:spTree>
    <p:extLst>
      <p:ext uri="{BB962C8B-B14F-4D97-AF65-F5344CB8AC3E}">
        <p14:creationId xmlns:p14="http://schemas.microsoft.com/office/powerpoint/2010/main" val="1872053404"/>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smtClean="0">
                <a:solidFill>
                  <a:srgbClr val="C00000"/>
                </a:solidFill>
                <a:latin typeface="Segoe UI Semilight" panose="020B0402040204020203" pitchFamily="34" charset="0"/>
                <a:cs typeface="Segoe UI Semilight" panose="020B0402040204020203" pitchFamily="34" charset="0"/>
              </a:rPr>
              <a:t>TUPA MODELO - LICENCIAS </a:t>
            </a:r>
            <a:r>
              <a:rPr lang="es-PE" altLang="es-PE" sz="2800" b="1" dirty="0">
                <a:solidFill>
                  <a:srgbClr val="C00000"/>
                </a:solidFill>
                <a:latin typeface="Segoe UI Semilight" panose="020B0402040204020203" pitchFamily="34" charset="0"/>
                <a:cs typeface="Segoe UI Semilight" panose="020B0402040204020203" pitchFamily="34" charset="0"/>
              </a:rPr>
              <a:t>DE EDIFICACIÓN Y HABILITACIÓN URBANA</a:t>
            </a:r>
          </a:p>
        </p:txBody>
      </p:sp>
      <p:sp>
        <p:nvSpPr>
          <p:cNvPr id="7" name="6 Conector recto"/>
          <p:cNvSpPr/>
          <p:nvPr/>
        </p:nvSpPr>
        <p:spPr>
          <a:xfrm>
            <a:off x="323528" y="1331340"/>
            <a:ext cx="10816038" cy="0"/>
          </a:xfrm>
          <a:prstGeom prst="line">
            <a:avLst/>
          </a:prstGeom>
        </p:spPr>
        <p:style>
          <a:lnRef idx="2">
            <a:schemeClr val="dk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grpSp>
        <p:nvGrpSpPr>
          <p:cNvPr id="8" name="7 Grupo"/>
          <p:cNvGrpSpPr/>
          <p:nvPr/>
        </p:nvGrpSpPr>
        <p:grpSpPr>
          <a:xfrm>
            <a:off x="2610104" y="1489326"/>
            <a:ext cx="8490589" cy="594577"/>
            <a:chOff x="1811361" y="31881"/>
            <a:chExt cx="6613574" cy="594577"/>
          </a:xfrm>
        </p:grpSpPr>
        <p:sp>
          <p:nvSpPr>
            <p:cNvPr id="9" name="8 Rectángulo"/>
            <p:cNvSpPr/>
            <p:nvPr/>
          </p:nvSpPr>
          <p:spPr>
            <a:xfrm>
              <a:off x="1811361" y="31881"/>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11" name="10 Rectángulo"/>
            <p:cNvSpPr/>
            <p:nvPr/>
          </p:nvSpPr>
          <p:spPr>
            <a:xfrm>
              <a:off x="1811361" y="31881"/>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sz="1800" kern="1200" dirty="0" smtClean="0">
                  <a:latin typeface="Segoe UI Symbol" pitchFamily="34" charset="0"/>
                  <a:ea typeface="Segoe UI Symbol" pitchFamily="34" charset="0"/>
                </a:rPr>
                <a:t>(1) Se incorpora </a:t>
              </a:r>
              <a:r>
                <a:rPr lang="es-PE" dirty="0" smtClean="0">
                  <a:latin typeface="Segoe UI Symbol" pitchFamily="34" charset="0"/>
                  <a:ea typeface="Segoe UI Symbol" pitchFamily="34" charset="0"/>
                </a:rPr>
                <a:t>Modalidad A en caso de habilitación urbana (PIP)</a:t>
              </a:r>
              <a:endParaRPr lang="es-PE" sz="1800" kern="1200" dirty="0">
                <a:latin typeface="Segoe UI Symbol" pitchFamily="34" charset="0"/>
                <a:ea typeface="Segoe UI Symbol" pitchFamily="34" charset="0"/>
              </a:endParaRPr>
            </a:p>
          </p:txBody>
        </p:sp>
      </p:grpSp>
      <p:grpSp>
        <p:nvGrpSpPr>
          <p:cNvPr id="13" name="12 Grupo"/>
          <p:cNvGrpSpPr/>
          <p:nvPr/>
        </p:nvGrpSpPr>
        <p:grpSpPr>
          <a:xfrm>
            <a:off x="2610104" y="2348880"/>
            <a:ext cx="8490589" cy="594577"/>
            <a:chOff x="1811361" y="656187"/>
            <a:chExt cx="6613574" cy="594577"/>
          </a:xfrm>
        </p:grpSpPr>
        <p:sp>
          <p:nvSpPr>
            <p:cNvPr id="14" name="13 Rectángulo"/>
            <p:cNvSpPr/>
            <p:nvPr/>
          </p:nvSpPr>
          <p:spPr>
            <a:xfrm>
              <a:off x="1811361" y="656187"/>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15" name="14 Rectángulo"/>
            <p:cNvSpPr/>
            <p:nvPr/>
          </p:nvSpPr>
          <p:spPr>
            <a:xfrm>
              <a:off x="1811361" y="656187"/>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dirty="0" smtClean="0">
                  <a:latin typeface="Segoe UI Symbol" pitchFamily="34" charset="0"/>
                  <a:ea typeface="Segoe UI Symbol" pitchFamily="34" charset="0"/>
                </a:rPr>
                <a:t>(2) Inclusión de nuevo supuesto en caso de edificación por Modalidad A (PIP)</a:t>
              </a:r>
              <a:endParaRPr lang="es-PE" sz="1800" kern="1200" dirty="0">
                <a:latin typeface="Segoe UI Symbol" pitchFamily="34" charset="0"/>
                <a:ea typeface="Segoe UI Symbol" pitchFamily="34" charset="0"/>
              </a:endParaRPr>
            </a:p>
          </p:txBody>
        </p:sp>
      </p:grpSp>
      <p:grpSp>
        <p:nvGrpSpPr>
          <p:cNvPr id="17" name="16 Grupo"/>
          <p:cNvGrpSpPr/>
          <p:nvPr/>
        </p:nvGrpSpPr>
        <p:grpSpPr>
          <a:xfrm>
            <a:off x="2610104" y="3241995"/>
            <a:ext cx="8490589" cy="594577"/>
            <a:chOff x="1811361" y="1280494"/>
            <a:chExt cx="6613574" cy="594577"/>
          </a:xfrm>
        </p:grpSpPr>
        <p:sp>
          <p:nvSpPr>
            <p:cNvPr id="18" name="17 Rectángulo"/>
            <p:cNvSpPr/>
            <p:nvPr/>
          </p:nvSpPr>
          <p:spPr>
            <a:xfrm>
              <a:off x="1811361" y="1280494"/>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21" name="20 Rectángulo"/>
            <p:cNvSpPr/>
            <p:nvPr/>
          </p:nvSpPr>
          <p:spPr>
            <a:xfrm>
              <a:off x="1811361" y="1280494"/>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dirty="0" smtClean="0">
                  <a:latin typeface="Segoe UI Symbol" pitchFamily="34" charset="0"/>
                  <a:ea typeface="Segoe UI Symbol" pitchFamily="34" charset="0"/>
                </a:rPr>
                <a:t>(3) </a:t>
              </a:r>
              <a:r>
                <a:rPr lang="es-PE" sz="1800" kern="1200" dirty="0" smtClean="0">
                  <a:latin typeface="Segoe UI Symbol" pitchFamily="34" charset="0"/>
                  <a:ea typeface="Segoe UI Symbol" pitchFamily="34" charset="0"/>
                </a:rPr>
                <a:t>Adecuación del TUPA Modelo anterior a requisitos a Leyes N° 30056 y 30230</a:t>
              </a:r>
            </a:p>
          </p:txBody>
        </p:sp>
      </p:grpSp>
      <p:grpSp>
        <p:nvGrpSpPr>
          <p:cNvPr id="22" name="21 Grupo"/>
          <p:cNvGrpSpPr/>
          <p:nvPr/>
        </p:nvGrpSpPr>
        <p:grpSpPr>
          <a:xfrm>
            <a:off x="2610104" y="3938309"/>
            <a:ext cx="8490589" cy="661332"/>
            <a:chOff x="1811361" y="1904800"/>
            <a:chExt cx="6613574" cy="661332"/>
          </a:xfrm>
        </p:grpSpPr>
        <p:sp>
          <p:nvSpPr>
            <p:cNvPr id="23" name="22 Rectángulo"/>
            <p:cNvSpPr/>
            <p:nvPr/>
          </p:nvSpPr>
          <p:spPr>
            <a:xfrm>
              <a:off x="1811361" y="1904800"/>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24" name="23 Rectángulo"/>
            <p:cNvSpPr/>
            <p:nvPr/>
          </p:nvSpPr>
          <p:spPr>
            <a:xfrm>
              <a:off x="1811361" y="1971555"/>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sz="1800" kern="1200" dirty="0" smtClean="0">
                  <a:latin typeface="Segoe UI Symbol" pitchFamily="34" charset="0"/>
                  <a:ea typeface="Segoe UI Symbol" pitchFamily="34" charset="0"/>
                </a:rPr>
                <a:t>(4) Precisión sobre procedimiento de regularización</a:t>
              </a:r>
            </a:p>
          </p:txBody>
        </p:sp>
      </p:grpSp>
      <p:sp>
        <p:nvSpPr>
          <p:cNvPr id="26" name="25 Rectángulo"/>
          <p:cNvSpPr/>
          <p:nvPr/>
        </p:nvSpPr>
        <p:spPr>
          <a:xfrm>
            <a:off x="2610104" y="4725144"/>
            <a:ext cx="8490589"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grpSp>
        <p:nvGrpSpPr>
          <p:cNvPr id="28" name="27 Grupo"/>
          <p:cNvGrpSpPr/>
          <p:nvPr/>
        </p:nvGrpSpPr>
        <p:grpSpPr>
          <a:xfrm>
            <a:off x="395537" y="1329297"/>
            <a:ext cx="1884039" cy="4547975"/>
            <a:chOff x="0" y="2152"/>
            <a:chExt cx="1703762" cy="4547975"/>
          </a:xfrm>
        </p:grpSpPr>
        <p:sp>
          <p:nvSpPr>
            <p:cNvPr id="29" name="28 Rectángulo"/>
            <p:cNvSpPr/>
            <p:nvPr/>
          </p:nvSpPr>
          <p:spPr>
            <a:xfrm>
              <a:off x="0" y="2152"/>
              <a:ext cx="1684987" cy="4403959"/>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30" name="29 Rectángulo"/>
            <p:cNvSpPr/>
            <p:nvPr/>
          </p:nvSpPr>
          <p:spPr>
            <a:xfrm>
              <a:off x="18775" y="146168"/>
              <a:ext cx="1684987" cy="440395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defTabSz="800100">
                <a:lnSpc>
                  <a:spcPct val="90000"/>
                </a:lnSpc>
                <a:spcBef>
                  <a:spcPct val="0"/>
                </a:spcBef>
                <a:spcAft>
                  <a:spcPct val="35000"/>
                </a:spcAft>
              </a:pPr>
              <a:r>
                <a:rPr lang="es-PE" sz="1800" b="1" kern="1200" dirty="0" smtClean="0">
                  <a:latin typeface="Segoe UI Symbol" pitchFamily="34" charset="0"/>
                  <a:ea typeface="Segoe UI Symbol" pitchFamily="34" charset="0"/>
                </a:rPr>
                <a:t>PRINCIPALES ALCANCES DEL TUPA MODELO</a:t>
              </a:r>
              <a:endParaRPr lang="es-PE" sz="1800" b="1" kern="1200" dirty="0">
                <a:latin typeface="Segoe UI Symbol" pitchFamily="34" charset="0"/>
                <a:ea typeface="Segoe UI Symbol" pitchFamily="34" charset="0"/>
              </a:endParaRPr>
            </a:p>
          </p:txBody>
        </p:sp>
      </p:grpSp>
      <p:sp>
        <p:nvSpPr>
          <p:cNvPr id="31" name="30 Conector recto"/>
          <p:cNvSpPr/>
          <p:nvPr/>
        </p:nvSpPr>
        <p:spPr>
          <a:xfrm>
            <a:off x="2555739" y="2225876"/>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32" name="31 Conector recto"/>
          <p:cNvSpPr/>
          <p:nvPr/>
        </p:nvSpPr>
        <p:spPr>
          <a:xfrm>
            <a:off x="2555739" y="3138215"/>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33" name="32 Conector recto"/>
          <p:cNvSpPr/>
          <p:nvPr/>
        </p:nvSpPr>
        <p:spPr>
          <a:xfrm>
            <a:off x="2555739" y="3906537"/>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34" name="33 Conector recto"/>
          <p:cNvSpPr/>
          <p:nvPr/>
        </p:nvSpPr>
        <p:spPr>
          <a:xfrm>
            <a:off x="2555739" y="4602851"/>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grpSp>
        <p:nvGrpSpPr>
          <p:cNvPr id="35" name="34 Grupo"/>
          <p:cNvGrpSpPr/>
          <p:nvPr/>
        </p:nvGrpSpPr>
        <p:grpSpPr>
          <a:xfrm>
            <a:off x="2598235" y="4797152"/>
            <a:ext cx="8520101" cy="666585"/>
            <a:chOff x="1811361" y="2510593"/>
            <a:chExt cx="6636562" cy="666585"/>
          </a:xfrm>
        </p:grpSpPr>
        <p:sp>
          <p:nvSpPr>
            <p:cNvPr id="36" name="35 Rectángulo"/>
            <p:cNvSpPr/>
            <p:nvPr/>
          </p:nvSpPr>
          <p:spPr>
            <a:xfrm>
              <a:off x="1811361" y="2510593"/>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37" name="36 Rectángulo"/>
            <p:cNvSpPr/>
            <p:nvPr/>
          </p:nvSpPr>
          <p:spPr>
            <a:xfrm>
              <a:off x="1834349" y="2582601"/>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sz="1800" kern="1200" dirty="0" smtClean="0">
                  <a:latin typeface="Segoe UI Symbol" pitchFamily="34" charset="0"/>
                  <a:ea typeface="Segoe UI Symbol" pitchFamily="34" charset="0"/>
                </a:rPr>
                <a:t>(5) Aprobación por la SGP de la PCM </a:t>
              </a:r>
            </a:p>
          </p:txBody>
        </p:sp>
      </p:grpSp>
      <p:sp>
        <p:nvSpPr>
          <p:cNvPr id="38" name="37 Conector recto"/>
          <p:cNvSpPr/>
          <p:nvPr/>
        </p:nvSpPr>
        <p:spPr>
          <a:xfrm>
            <a:off x="2555739" y="5463737"/>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Tree>
    <p:extLst>
      <p:ext uri="{BB962C8B-B14F-4D97-AF65-F5344CB8AC3E}">
        <p14:creationId xmlns:p14="http://schemas.microsoft.com/office/powerpoint/2010/main" val="3599591779"/>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1000"/>
                                        <p:tgtEl>
                                          <p:spTgt spid="31"/>
                                        </p:tgtEl>
                                      </p:cBhvr>
                                    </p:animEffect>
                                    <p:anim calcmode="lin" valueType="num">
                                      <p:cBhvr>
                                        <p:cTn id="25" dur="1000" fill="hold"/>
                                        <p:tgtEl>
                                          <p:spTgt spid="31"/>
                                        </p:tgtEl>
                                        <p:attrNameLst>
                                          <p:attrName>ppt_x</p:attrName>
                                        </p:attrNameLst>
                                      </p:cBhvr>
                                      <p:tavLst>
                                        <p:tav tm="0">
                                          <p:val>
                                            <p:strVal val="#ppt_x"/>
                                          </p:val>
                                        </p:tav>
                                        <p:tav tm="100000">
                                          <p:val>
                                            <p:strVal val="#ppt_x"/>
                                          </p:val>
                                        </p:tav>
                                      </p:tavLst>
                                    </p:anim>
                                    <p:anim calcmode="lin" valueType="num">
                                      <p:cBhvr>
                                        <p:cTn id="2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1000"/>
                                        <p:tgtEl>
                                          <p:spTgt spid="33"/>
                                        </p:tgtEl>
                                      </p:cBhvr>
                                    </p:animEffect>
                                    <p:anim calcmode="lin" valueType="num">
                                      <p:cBhvr>
                                        <p:cTn id="44" dur="1000" fill="hold"/>
                                        <p:tgtEl>
                                          <p:spTgt spid="33"/>
                                        </p:tgtEl>
                                        <p:attrNameLst>
                                          <p:attrName>ppt_x</p:attrName>
                                        </p:attrNameLst>
                                      </p:cBhvr>
                                      <p:tavLst>
                                        <p:tav tm="0">
                                          <p:val>
                                            <p:strVal val="#ppt_x"/>
                                          </p:val>
                                        </p:tav>
                                        <p:tav tm="100000">
                                          <p:val>
                                            <p:strVal val="#ppt_x"/>
                                          </p:val>
                                        </p:tav>
                                      </p:tavLst>
                                    </p:anim>
                                    <p:anim calcmode="lin" valueType="num">
                                      <p:cBhvr>
                                        <p:cTn id="45" dur="1000" fill="hold"/>
                                        <p:tgtEl>
                                          <p:spTgt spid="33"/>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1000"/>
                                        <p:tgtEl>
                                          <p:spTgt spid="38"/>
                                        </p:tgtEl>
                                      </p:cBhvr>
                                    </p:animEffect>
                                    <p:anim calcmode="lin" valueType="num">
                                      <p:cBhvr>
                                        <p:cTn id="68" dur="1000" fill="hold"/>
                                        <p:tgtEl>
                                          <p:spTgt spid="38"/>
                                        </p:tgtEl>
                                        <p:attrNameLst>
                                          <p:attrName>ppt_x</p:attrName>
                                        </p:attrNameLst>
                                      </p:cBhvr>
                                      <p:tavLst>
                                        <p:tav tm="0">
                                          <p:val>
                                            <p:strVal val="#ppt_x"/>
                                          </p:val>
                                        </p:tav>
                                        <p:tav tm="100000">
                                          <p:val>
                                            <p:strVal val="#ppt_x"/>
                                          </p:val>
                                        </p:tav>
                                      </p:tavLst>
                                    </p:anim>
                                    <p:anim calcmode="lin" valueType="num">
                                      <p:cBhvr>
                                        <p:cTn id="69" dur="1000" fill="hold"/>
                                        <p:tgtEl>
                                          <p:spTgt spid="3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1000"/>
                                        <p:tgtEl>
                                          <p:spTgt spid="35"/>
                                        </p:tgtEl>
                                      </p:cBhvr>
                                    </p:animEffect>
                                    <p:anim calcmode="lin" valueType="num">
                                      <p:cBhvr>
                                        <p:cTn id="73" dur="1000" fill="hold"/>
                                        <p:tgtEl>
                                          <p:spTgt spid="35"/>
                                        </p:tgtEl>
                                        <p:attrNameLst>
                                          <p:attrName>ppt_x</p:attrName>
                                        </p:attrNameLst>
                                      </p:cBhvr>
                                      <p:tavLst>
                                        <p:tav tm="0">
                                          <p:val>
                                            <p:strVal val="#ppt_x"/>
                                          </p:val>
                                        </p:tav>
                                        <p:tav tm="100000">
                                          <p:val>
                                            <p:strVal val="#ppt_x"/>
                                          </p:val>
                                        </p:tav>
                                      </p:tavLst>
                                    </p:anim>
                                    <p:anim calcmode="lin" valueType="num">
                                      <p:cBhvr>
                                        <p:cTn id="7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9 Imagen" descr="LOGO CNC.jpg"/>
          <p:cNvPicPr>
            <a:picLocks noChangeAspect="1"/>
          </p:cNvPicPr>
          <p:nvPr/>
        </p:nvPicPr>
        <p:blipFill rotWithShape="1">
          <a:blip r:embed="rId2"/>
          <a:srcRect t="27093" b="16505"/>
          <a:stretch/>
        </p:blipFill>
        <p:spPr bwMode="auto">
          <a:xfrm>
            <a:off x="191344" y="332656"/>
            <a:ext cx="5672570" cy="1021494"/>
          </a:xfrm>
          <a:prstGeom prst="rect">
            <a:avLst/>
          </a:prstGeom>
          <a:noFill/>
          <a:ln w="9525">
            <a:noFill/>
            <a:miter lim="800000"/>
            <a:headEnd/>
            <a:tailEnd/>
          </a:ln>
        </p:spPr>
      </p:pic>
      <p:sp>
        <p:nvSpPr>
          <p:cNvPr id="5" name="Rectangle 2"/>
          <p:cNvSpPr>
            <a:spLocks noGrp="1" noChangeArrowheads="1"/>
          </p:cNvSpPr>
          <p:nvPr>
            <p:ph type="ctrTitle" idx="4294967295"/>
          </p:nvPr>
        </p:nvSpPr>
        <p:spPr>
          <a:xfrm>
            <a:off x="1631504" y="4077072"/>
            <a:ext cx="9721080" cy="1728192"/>
          </a:xfrm>
        </p:spPr>
        <p:txBody>
          <a:bodyPr anchor="t"/>
          <a:lstStyle/>
          <a:p>
            <a:pPr algn="r"/>
            <a:r>
              <a:rPr lang="es-PE" sz="1800" b="1" dirty="0" smtClean="0">
                <a:latin typeface="Segoe UI Symbol" panose="020B0502040204020203" pitchFamily="34" charset="0"/>
                <a:ea typeface="Calibri" panose="020F0502020204030204" pitchFamily="34" charset="0"/>
                <a:cs typeface="Segoe UI Light" panose="020B0502040204020203" pitchFamily="34" charset="0"/>
              </a:rPr>
              <a:t>Muchas gracias por la atención prestada</a:t>
            </a:r>
            <a:endParaRPr lang="es-ES" sz="2800" b="1" dirty="0">
              <a:solidFill>
                <a:srgbClr val="C00000"/>
              </a:solidFill>
              <a:effectLst>
                <a:outerShdw blurRad="38100" dist="38100" dir="2700000" algn="tl">
                  <a:srgbClr val="C0C0C0"/>
                </a:outerShdw>
              </a:effectLst>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3702047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smtClean="0">
                <a:solidFill>
                  <a:srgbClr val="C00000"/>
                </a:solidFill>
                <a:latin typeface="Segoe UI Semilight" panose="020B0402040204020203" pitchFamily="34" charset="0"/>
                <a:cs typeface="Segoe UI Semilight" panose="020B0402040204020203" pitchFamily="34" charset="0"/>
              </a:rPr>
              <a:t>LICENCIAS DE FUNCIONAMIENTO – TIPOS DE USO EX ANTE</a:t>
            </a:r>
            <a:endParaRPr lang="es-PE" altLang="es-PE" sz="2800" b="1" dirty="0">
              <a:solidFill>
                <a:srgbClr val="C00000"/>
              </a:solidFill>
              <a:latin typeface="Arial Narrow" pitchFamily="34" charset="0"/>
              <a:cs typeface="Adobe Hebrew" pitchFamily="18" charset="-79"/>
            </a:endParaRPr>
          </a:p>
        </p:txBody>
      </p:sp>
      <p:graphicFrame>
        <p:nvGraphicFramePr>
          <p:cNvPr id="2" name="1 Tabla"/>
          <p:cNvGraphicFramePr>
            <a:graphicFrameLocks noGrp="1"/>
          </p:cNvGraphicFramePr>
          <p:nvPr>
            <p:extLst>
              <p:ext uri="{D42A27DB-BD31-4B8C-83A1-F6EECF244321}">
                <p14:modId xmlns:p14="http://schemas.microsoft.com/office/powerpoint/2010/main" val="3487328722"/>
              </p:ext>
            </p:extLst>
          </p:nvPr>
        </p:nvGraphicFramePr>
        <p:xfrm>
          <a:off x="335360" y="894854"/>
          <a:ext cx="11377264" cy="5770770"/>
        </p:xfrm>
        <a:graphic>
          <a:graphicData uri="http://schemas.openxmlformats.org/drawingml/2006/table">
            <a:tbl>
              <a:tblPr firstRow="1" firstCol="1" bandRow="1"/>
              <a:tblGrid>
                <a:gridCol w="2736304"/>
                <a:gridCol w="4320480"/>
                <a:gridCol w="4320480"/>
              </a:tblGrid>
              <a:tr h="445914">
                <a:tc>
                  <a:txBody>
                    <a:bodyPr/>
                    <a:lstStyle/>
                    <a:p>
                      <a:pPr algn="just">
                        <a:lnSpc>
                          <a:spcPct val="115000"/>
                        </a:lnSpc>
                        <a:spcAft>
                          <a:spcPts val="0"/>
                        </a:spcAft>
                      </a:pPr>
                      <a:r>
                        <a:rPr lang="es-PE" sz="1050" dirty="0">
                          <a:effectLst/>
                          <a:latin typeface="Arial"/>
                          <a:ea typeface="Calibri"/>
                          <a:cs typeface="Times New Roman"/>
                        </a:rPr>
                        <a:t> </a:t>
                      </a:r>
                      <a:endParaRPr lang="es-PE" sz="1200" dirty="0">
                        <a:effectLst/>
                        <a:latin typeface="Calibri"/>
                        <a:ea typeface="Calibri"/>
                        <a:cs typeface="Times New Roman"/>
                      </a:endParaRPr>
                    </a:p>
                  </a:txBody>
                  <a:tcPr marL="43408" marR="434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PE" sz="1050" b="1" dirty="0">
                          <a:effectLst/>
                          <a:latin typeface="Arial"/>
                          <a:ea typeface="Calibri"/>
                          <a:cs typeface="Times New Roman"/>
                        </a:rPr>
                        <a:t>Usos aplicables según Decreto Supremo N° 058-2014-PCM</a:t>
                      </a:r>
                      <a:endParaRPr lang="es-PE" sz="1200" dirty="0">
                        <a:effectLst/>
                        <a:latin typeface="Calibri"/>
                        <a:ea typeface="Calibri"/>
                        <a:cs typeface="Times New Roman"/>
                      </a:endParaRPr>
                    </a:p>
                  </a:txBody>
                  <a:tcPr marL="43408" marR="434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PE" sz="1050" b="1" dirty="0">
                          <a:solidFill>
                            <a:srgbClr val="FF0000"/>
                          </a:solidFill>
                          <a:effectLst/>
                          <a:latin typeface="Arial"/>
                          <a:ea typeface="Calibri"/>
                          <a:cs typeface="Times New Roman"/>
                        </a:rPr>
                        <a:t>Usos aplicables según Decreto Supremo N° 066-2007-PCM</a:t>
                      </a:r>
                      <a:endParaRPr lang="es-PE" sz="1200" dirty="0">
                        <a:solidFill>
                          <a:srgbClr val="FF0000"/>
                        </a:solidFill>
                        <a:effectLst/>
                        <a:latin typeface="Calibri"/>
                        <a:ea typeface="Calibri"/>
                        <a:cs typeface="Times New Roman"/>
                      </a:endParaRPr>
                    </a:p>
                  </a:txBody>
                  <a:tcPr marL="43408" marR="434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8474">
                <a:tc>
                  <a:txBody>
                    <a:bodyPr/>
                    <a:lstStyle/>
                    <a:p>
                      <a:pPr algn="just">
                        <a:lnSpc>
                          <a:spcPct val="115000"/>
                        </a:lnSpc>
                        <a:spcAft>
                          <a:spcPts val="0"/>
                        </a:spcAft>
                      </a:pPr>
                      <a:r>
                        <a:rPr lang="es-PE" sz="1050" b="1" dirty="0">
                          <a:effectLst/>
                          <a:latin typeface="Arial"/>
                          <a:ea typeface="Calibri"/>
                          <a:cs typeface="Times New Roman"/>
                        </a:rPr>
                        <a:t> </a:t>
                      </a:r>
                      <a:endParaRPr lang="es-PE" sz="1200" dirty="0">
                        <a:effectLst/>
                        <a:latin typeface="Calibri"/>
                        <a:ea typeface="Calibri"/>
                        <a:cs typeface="Times New Roman"/>
                      </a:endParaRPr>
                    </a:p>
                    <a:p>
                      <a:pPr algn="just">
                        <a:lnSpc>
                          <a:spcPct val="115000"/>
                        </a:lnSpc>
                        <a:spcAft>
                          <a:spcPts val="0"/>
                        </a:spcAft>
                      </a:pPr>
                      <a:r>
                        <a:rPr lang="es-PE" sz="1050" b="1" dirty="0">
                          <a:effectLst/>
                          <a:latin typeface="Arial"/>
                          <a:ea typeface="Calibri"/>
                          <a:cs typeface="Times New Roman"/>
                        </a:rPr>
                        <a:t>LICENCIA DE </a:t>
                      </a:r>
                      <a:r>
                        <a:rPr lang="es-PE" sz="1050" b="1" dirty="0" smtClean="0">
                          <a:effectLst/>
                          <a:latin typeface="Arial"/>
                          <a:ea typeface="Calibri"/>
                          <a:cs typeface="Times New Roman"/>
                        </a:rPr>
                        <a:t>FUNCIONAMIENTO</a:t>
                      </a:r>
                    </a:p>
                    <a:p>
                      <a:pPr algn="just">
                        <a:lnSpc>
                          <a:spcPct val="115000"/>
                        </a:lnSpc>
                        <a:spcAft>
                          <a:spcPts val="0"/>
                        </a:spcAft>
                      </a:pPr>
                      <a:r>
                        <a:rPr lang="es-PE" sz="1050" b="1" dirty="0" smtClean="0">
                          <a:effectLst/>
                          <a:latin typeface="Arial"/>
                          <a:ea typeface="Calibri"/>
                          <a:cs typeface="Times New Roman"/>
                        </a:rPr>
                        <a:t>EX </a:t>
                      </a:r>
                      <a:r>
                        <a:rPr lang="es-PE" sz="1050" b="1" dirty="0">
                          <a:effectLst/>
                          <a:latin typeface="Arial"/>
                          <a:ea typeface="Calibri"/>
                          <a:cs typeface="Times New Roman"/>
                        </a:rPr>
                        <a:t>ANTE</a:t>
                      </a:r>
                      <a:endParaRPr lang="es-PE" sz="1200" dirty="0">
                        <a:effectLst/>
                        <a:latin typeface="Calibri"/>
                        <a:ea typeface="Calibri"/>
                        <a:cs typeface="Times New Roman"/>
                      </a:endParaRPr>
                    </a:p>
                  </a:txBody>
                  <a:tcPr marL="43408" marR="434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PE" sz="1050" dirty="0">
                          <a:effectLst/>
                          <a:latin typeface="Arial"/>
                          <a:ea typeface="Calibri"/>
                          <a:cs typeface="Times New Roman"/>
                        </a:rPr>
                        <a:t> </a:t>
                      </a:r>
                      <a:endParaRPr lang="es-PE" sz="1200" dirty="0">
                        <a:effectLst/>
                        <a:latin typeface="Calibri"/>
                        <a:ea typeface="Calibri"/>
                        <a:cs typeface="Times New Roman"/>
                      </a:endParaRPr>
                    </a:p>
                    <a:p>
                      <a:pPr algn="just">
                        <a:lnSpc>
                          <a:spcPct val="115000"/>
                        </a:lnSpc>
                        <a:spcAft>
                          <a:spcPts val="0"/>
                        </a:spcAft>
                      </a:pPr>
                      <a:r>
                        <a:rPr lang="es-PE" sz="1050" b="1" dirty="0">
                          <a:effectLst/>
                          <a:latin typeface="Arial"/>
                          <a:ea typeface="Calibri"/>
                          <a:cs typeface="Times New Roman"/>
                        </a:rPr>
                        <a:t>A. Giros aplicables</a:t>
                      </a:r>
                      <a:endParaRPr lang="es-PE" sz="1200" dirty="0">
                        <a:effectLst/>
                        <a:latin typeface="Calibri"/>
                        <a:ea typeface="Calibri"/>
                        <a:cs typeface="Times New Roman"/>
                      </a:endParaRPr>
                    </a:p>
                    <a:p>
                      <a:pPr algn="just">
                        <a:lnSpc>
                          <a:spcPct val="115000"/>
                        </a:lnSpc>
                        <a:spcAft>
                          <a:spcPts val="0"/>
                        </a:spcAft>
                      </a:pPr>
                      <a:r>
                        <a:rPr lang="es-PE" sz="1050" dirty="0">
                          <a:effectLst/>
                          <a:latin typeface="Arial"/>
                          <a:ea typeface="Calibri"/>
                          <a:cs typeface="Times New Roman"/>
                        </a:rPr>
                        <a:t>1. Edificaciones de hasta dos niveles (el sótano se considera un nivel), con un área mayor a 100 m2 hasta 500 m2, tales como tiendas, stands, puestos, áreas comunes de edificios multifamiliares, establecimientos de hospedaje, restaurantes, cafeterías, edificios de salud, templos, bibliotecas, entre otros</a:t>
                      </a:r>
                      <a:endParaRPr lang="es-PE" sz="1200" dirty="0">
                        <a:effectLst/>
                        <a:latin typeface="Calibri"/>
                        <a:ea typeface="Calibri"/>
                        <a:cs typeface="Times New Roman"/>
                      </a:endParaRPr>
                    </a:p>
                    <a:p>
                      <a:pPr algn="just">
                        <a:lnSpc>
                          <a:spcPct val="115000"/>
                        </a:lnSpc>
                        <a:spcAft>
                          <a:spcPts val="0"/>
                        </a:spcAft>
                      </a:pPr>
                      <a:r>
                        <a:rPr lang="es-PE" sz="1050" dirty="0">
                          <a:effectLst/>
                          <a:latin typeface="Arial"/>
                          <a:ea typeface="Calibri"/>
                          <a:cs typeface="Times New Roman"/>
                        </a:rPr>
                        <a:t>2. Instituciones educativas de hasta dos niveles (el sótano se cuenta como un nivel), con un área de hasta 500 m2 y con un máximo de 200 alumnos  por turno.</a:t>
                      </a:r>
                      <a:endParaRPr lang="es-PE" sz="1200" dirty="0">
                        <a:effectLst/>
                        <a:latin typeface="Calibri"/>
                        <a:ea typeface="Calibri"/>
                        <a:cs typeface="Times New Roman"/>
                      </a:endParaRPr>
                    </a:p>
                    <a:p>
                      <a:pPr algn="just">
                        <a:lnSpc>
                          <a:spcPct val="115000"/>
                        </a:lnSpc>
                        <a:spcAft>
                          <a:spcPts val="0"/>
                        </a:spcAft>
                      </a:pPr>
                      <a:r>
                        <a:rPr lang="es-PE" sz="1050" dirty="0">
                          <a:effectLst/>
                          <a:latin typeface="Arial"/>
                          <a:ea typeface="Calibri"/>
                          <a:cs typeface="Times New Roman"/>
                        </a:rPr>
                        <a:t>3. Cabinas de internet con un área menor o igual a 500 m2 y con no más de 20 computadoras y/o máquinas fotocopiadoras o similares </a:t>
                      </a:r>
                      <a:endParaRPr lang="es-PE" sz="1200" dirty="0">
                        <a:effectLst/>
                        <a:latin typeface="Calibri"/>
                        <a:ea typeface="Calibri"/>
                        <a:cs typeface="Times New Roman"/>
                      </a:endParaRPr>
                    </a:p>
                    <a:p>
                      <a:pPr algn="just">
                        <a:lnSpc>
                          <a:spcPct val="115000"/>
                        </a:lnSpc>
                        <a:spcAft>
                          <a:spcPts val="0"/>
                        </a:spcAft>
                      </a:pPr>
                      <a:r>
                        <a:rPr lang="es-PE" sz="1050" dirty="0">
                          <a:effectLst/>
                          <a:latin typeface="Arial"/>
                          <a:ea typeface="Calibri"/>
                          <a:cs typeface="Times New Roman"/>
                        </a:rPr>
                        <a:t>4. Gimnasios con un área de hasta 500 m2 y que cuenten con un máximo de diez (10) máquinas que requieran conexión eléctrica para funcionar</a:t>
                      </a:r>
                      <a:endParaRPr lang="es-PE" sz="1200" dirty="0">
                        <a:effectLst/>
                        <a:latin typeface="Calibri"/>
                        <a:ea typeface="Calibri"/>
                        <a:cs typeface="Times New Roman"/>
                      </a:endParaRPr>
                    </a:p>
                    <a:p>
                      <a:pPr algn="just">
                        <a:lnSpc>
                          <a:spcPct val="115000"/>
                        </a:lnSpc>
                        <a:spcAft>
                          <a:spcPts val="0"/>
                        </a:spcAft>
                      </a:pPr>
                      <a:r>
                        <a:rPr lang="es-PE" sz="1050" dirty="0">
                          <a:effectLst/>
                          <a:latin typeface="Arial"/>
                          <a:ea typeface="Calibri"/>
                          <a:cs typeface="Times New Roman"/>
                        </a:rPr>
                        <a:t>5. Agencias bancarias, oficinas administrativas, entre otras de evaluación similar, con un área de  hasta 500 m2 y que cuenten con un máximo de 20 computadoras y/o máquinas fotocopiadoras o similares</a:t>
                      </a:r>
                      <a:endParaRPr lang="es-PE" sz="1200" dirty="0">
                        <a:effectLst/>
                        <a:latin typeface="Calibri"/>
                        <a:ea typeface="Calibri"/>
                        <a:cs typeface="Times New Roman"/>
                      </a:endParaRPr>
                    </a:p>
                    <a:p>
                      <a:pPr algn="just">
                        <a:lnSpc>
                          <a:spcPct val="115000"/>
                        </a:lnSpc>
                        <a:spcAft>
                          <a:spcPts val="0"/>
                        </a:spcAft>
                      </a:pPr>
                      <a:r>
                        <a:rPr lang="es-PE" sz="1050" dirty="0">
                          <a:effectLst/>
                          <a:latin typeface="Arial"/>
                          <a:ea typeface="Calibri"/>
                          <a:cs typeface="Times New Roman"/>
                        </a:rPr>
                        <a:t>6. Playas de estacionamiento de un solo nivel sin techar, granjas, entre otros de similares características, cualquiera sea su área. La existencia de áreas administrativas, de servicios, entre otras similares por su naturaleza cuenten con techo, no determina que el objeto de inspección sea calificado para una ITSE de Detalle, siempre que dichas áreas cuenten con un área menor de 500 m2</a:t>
                      </a:r>
                      <a:endParaRPr lang="es-PE" sz="1200" dirty="0">
                        <a:effectLst/>
                        <a:latin typeface="Calibri"/>
                        <a:ea typeface="Calibri"/>
                        <a:cs typeface="Times New Roman"/>
                      </a:endParaRPr>
                    </a:p>
                    <a:p>
                      <a:pPr algn="just">
                        <a:lnSpc>
                          <a:spcPct val="115000"/>
                        </a:lnSpc>
                        <a:spcAft>
                          <a:spcPts val="0"/>
                        </a:spcAft>
                      </a:pPr>
                      <a:r>
                        <a:rPr lang="es-PE" sz="1050" dirty="0">
                          <a:effectLst/>
                          <a:latin typeface="Arial"/>
                          <a:ea typeface="Calibri"/>
                          <a:cs typeface="Times New Roman"/>
                        </a:rPr>
                        <a:t>7. Bares, pubs-karaokes, licorerías, ferreterías, carpinterías, talleres mecánicos e imprentas con un área de hasta 500 m2</a:t>
                      </a:r>
                      <a:endParaRPr lang="es-PE" sz="1200" dirty="0">
                        <a:effectLst/>
                        <a:latin typeface="Calibri"/>
                        <a:ea typeface="Calibri"/>
                        <a:cs typeface="Times New Roman"/>
                      </a:endParaRPr>
                    </a:p>
                    <a:p>
                      <a:pPr algn="just">
                        <a:lnSpc>
                          <a:spcPct val="115000"/>
                        </a:lnSpc>
                        <a:spcAft>
                          <a:spcPts val="0"/>
                        </a:spcAft>
                      </a:pPr>
                      <a:r>
                        <a:rPr lang="es-PE" sz="1050" dirty="0">
                          <a:effectLst/>
                          <a:latin typeface="Arial"/>
                          <a:ea typeface="Calibri"/>
                          <a:cs typeface="Times New Roman"/>
                        </a:rPr>
                        <a:t>8. Talleres de costura con un área de hasta 500 m2 y no más de 20 máquinas eléctricas</a:t>
                      </a:r>
                      <a:endParaRPr lang="es-PE" sz="1200" dirty="0">
                        <a:effectLst/>
                        <a:latin typeface="Calibri"/>
                        <a:ea typeface="Calibri"/>
                        <a:cs typeface="Times New Roman"/>
                      </a:endParaRPr>
                    </a:p>
                    <a:p>
                      <a:pPr algn="just">
                        <a:lnSpc>
                          <a:spcPct val="115000"/>
                        </a:lnSpc>
                        <a:spcAft>
                          <a:spcPts val="0"/>
                        </a:spcAft>
                      </a:pPr>
                      <a:r>
                        <a:rPr lang="es-PE" sz="1050" dirty="0">
                          <a:effectLst/>
                          <a:latin typeface="Arial"/>
                          <a:ea typeface="Calibri"/>
                          <a:cs typeface="Times New Roman"/>
                        </a:rPr>
                        <a:t> </a:t>
                      </a:r>
                      <a:endParaRPr lang="es-PE" sz="1200" dirty="0">
                        <a:effectLst/>
                        <a:latin typeface="Calibri"/>
                        <a:ea typeface="Calibri"/>
                        <a:cs typeface="Times New Roman"/>
                      </a:endParaRPr>
                    </a:p>
                  </a:txBody>
                  <a:tcPr marL="43408" marR="434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PE" sz="1050" dirty="0">
                          <a:solidFill>
                            <a:srgbClr val="FF0000"/>
                          </a:solidFill>
                          <a:effectLst/>
                          <a:latin typeface="Arial"/>
                          <a:ea typeface="Calibri"/>
                          <a:cs typeface="Times New Roman"/>
                        </a:rPr>
                        <a:t> </a:t>
                      </a:r>
                      <a:endParaRPr lang="es-PE" sz="1200" dirty="0">
                        <a:solidFill>
                          <a:srgbClr val="FF0000"/>
                        </a:solidFill>
                        <a:effectLst/>
                        <a:latin typeface="Calibri"/>
                        <a:ea typeface="Calibri"/>
                        <a:cs typeface="Times New Roman"/>
                      </a:endParaRPr>
                    </a:p>
                    <a:p>
                      <a:pPr algn="just">
                        <a:lnSpc>
                          <a:spcPct val="115000"/>
                        </a:lnSpc>
                        <a:spcAft>
                          <a:spcPts val="0"/>
                        </a:spcAft>
                      </a:pPr>
                      <a:r>
                        <a:rPr lang="es-PE" sz="1050" b="1" dirty="0">
                          <a:solidFill>
                            <a:srgbClr val="FF0000"/>
                          </a:solidFill>
                          <a:effectLst/>
                          <a:latin typeface="Arial"/>
                          <a:ea typeface="Calibri"/>
                          <a:cs typeface="Times New Roman"/>
                        </a:rPr>
                        <a:t>Giros aplicables: </a:t>
                      </a:r>
                      <a:endParaRPr lang="es-PE" sz="1200" dirty="0">
                        <a:solidFill>
                          <a:srgbClr val="FF0000"/>
                        </a:solidFill>
                        <a:effectLst/>
                        <a:latin typeface="Calibri"/>
                        <a:ea typeface="Calibri"/>
                        <a:cs typeface="Times New Roman"/>
                      </a:endParaRPr>
                    </a:p>
                    <a:p>
                      <a:pPr algn="just">
                        <a:lnSpc>
                          <a:spcPct val="115000"/>
                        </a:lnSpc>
                        <a:spcAft>
                          <a:spcPts val="0"/>
                        </a:spcAft>
                      </a:pPr>
                      <a:r>
                        <a:rPr lang="es-PE" sz="1050" dirty="0">
                          <a:solidFill>
                            <a:srgbClr val="FF0000"/>
                          </a:solidFill>
                          <a:effectLst/>
                          <a:latin typeface="Arial"/>
                          <a:ea typeface="Calibri"/>
                          <a:cs typeface="Times New Roman"/>
                        </a:rPr>
                        <a:t>1. Edificaciones, recintos o instalaciones de hasta 2 niveles de terreno o calzada desde 101 m2 hasta 500 m2 como tiendas, talleres mecánicos, establecimiento de hospedaje, restaurantes, cafeterías, edificaciones de salud.</a:t>
                      </a:r>
                      <a:endParaRPr lang="es-PE" sz="1200" dirty="0">
                        <a:solidFill>
                          <a:srgbClr val="FF0000"/>
                        </a:solidFill>
                        <a:effectLst/>
                        <a:latin typeface="Calibri"/>
                        <a:ea typeface="Calibri"/>
                        <a:cs typeface="Times New Roman"/>
                      </a:endParaRPr>
                    </a:p>
                    <a:p>
                      <a:pPr algn="just">
                        <a:lnSpc>
                          <a:spcPct val="115000"/>
                        </a:lnSpc>
                        <a:spcAft>
                          <a:spcPts val="0"/>
                        </a:spcAft>
                      </a:pPr>
                      <a:r>
                        <a:rPr lang="es-PE" sz="1050" dirty="0">
                          <a:solidFill>
                            <a:srgbClr val="FF0000"/>
                          </a:solidFill>
                          <a:effectLst/>
                          <a:latin typeface="Arial"/>
                          <a:ea typeface="Calibri"/>
                          <a:cs typeface="Times New Roman"/>
                        </a:rPr>
                        <a:t>2. Pubs-karaokes, licorerías, bar, ferreterías con un área hasta 500 m2.</a:t>
                      </a:r>
                      <a:endParaRPr lang="es-PE" sz="1200" dirty="0">
                        <a:solidFill>
                          <a:srgbClr val="FF0000"/>
                        </a:solidFill>
                        <a:effectLst/>
                        <a:latin typeface="Calibri"/>
                        <a:ea typeface="Calibri"/>
                        <a:cs typeface="Times New Roman"/>
                      </a:endParaRPr>
                    </a:p>
                    <a:p>
                      <a:pPr algn="just">
                        <a:lnSpc>
                          <a:spcPct val="115000"/>
                        </a:lnSpc>
                        <a:spcAft>
                          <a:spcPts val="0"/>
                        </a:spcAft>
                      </a:pPr>
                      <a:r>
                        <a:rPr lang="es-PE" sz="1050" dirty="0">
                          <a:solidFill>
                            <a:srgbClr val="FF0000"/>
                          </a:solidFill>
                          <a:effectLst/>
                          <a:latin typeface="Arial"/>
                          <a:ea typeface="Calibri"/>
                          <a:cs typeface="Times New Roman"/>
                        </a:rPr>
                        <a:t>3. Instituciones educativas hasta 2 niveles, con un área hasta 500 m2 y con un máximo de 200 alumnos por turno.</a:t>
                      </a:r>
                      <a:endParaRPr lang="es-PE" sz="1200" dirty="0">
                        <a:solidFill>
                          <a:srgbClr val="FF0000"/>
                        </a:solidFill>
                        <a:effectLst/>
                        <a:latin typeface="Calibri"/>
                        <a:ea typeface="Calibri"/>
                        <a:cs typeface="Times New Roman"/>
                      </a:endParaRPr>
                    </a:p>
                    <a:p>
                      <a:pPr algn="just">
                        <a:lnSpc>
                          <a:spcPct val="115000"/>
                        </a:lnSpc>
                        <a:spcAft>
                          <a:spcPts val="0"/>
                        </a:spcAft>
                      </a:pPr>
                      <a:r>
                        <a:rPr lang="es-PE" sz="1050" dirty="0">
                          <a:solidFill>
                            <a:srgbClr val="FF0000"/>
                          </a:solidFill>
                          <a:effectLst/>
                          <a:latin typeface="Arial"/>
                          <a:ea typeface="Calibri"/>
                          <a:cs typeface="Times New Roman"/>
                        </a:rPr>
                        <a:t>4. Cabinas de internet con un máximo  de 20 computadoras.</a:t>
                      </a:r>
                      <a:endParaRPr lang="es-PE" sz="1200" dirty="0">
                        <a:solidFill>
                          <a:srgbClr val="FF0000"/>
                        </a:solidFill>
                        <a:effectLst/>
                        <a:latin typeface="Calibri"/>
                        <a:ea typeface="Calibri"/>
                        <a:cs typeface="Times New Roman"/>
                      </a:endParaRPr>
                    </a:p>
                    <a:p>
                      <a:pPr algn="just">
                        <a:lnSpc>
                          <a:spcPct val="115000"/>
                        </a:lnSpc>
                        <a:spcAft>
                          <a:spcPts val="0"/>
                        </a:spcAft>
                      </a:pPr>
                      <a:r>
                        <a:rPr lang="es-PE" sz="1050" dirty="0">
                          <a:solidFill>
                            <a:srgbClr val="FF0000"/>
                          </a:solidFill>
                          <a:effectLst/>
                          <a:latin typeface="Arial"/>
                          <a:ea typeface="Calibri"/>
                          <a:cs typeface="Times New Roman"/>
                        </a:rPr>
                        <a:t>5. Gimnasios hasta un área de 500 m2 y que sólo cuente con máquinas mecánicas.</a:t>
                      </a:r>
                      <a:endParaRPr lang="es-PE" sz="1200" dirty="0">
                        <a:solidFill>
                          <a:srgbClr val="FF0000"/>
                        </a:solidFill>
                        <a:effectLst/>
                        <a:latin typeface="Calibri"/>
                        <a:ea typeface="Calibri"/>
                        <a:cs typeface="Times New Roman"/>
                      </a:endParaRPr>
                    </a:p>
                    <a:p>
                      <a:pPr algn="just">
                        <a:lnSpc>
                          <a:spcPct val="115000"/>
                        </a:lnSpc>
                        <a:spcAft>
                          <a:spcPts val="0"/>
                        </a:spcAft>
                      </a:pPr>
                      <a:r>
                        <a:rPr lang="es-PE" sz="1050" dirty="0">
                          <a:solidFill>
                            <a:srgbClr val="FF0000"/>
                          </a:solidFill>
                          <a:effectLst/>
                          <a:latin typeface="Arial"/>
                          <a:ea typeface="Calibri"/>
                          <a:cs typeface="Times New Roman"/>
                        </a:rPr>
                        <a:t>6. Agencias bancarias, oficinas administrativas, entre otras de evaluación similar hasta 500 m2 y que cuenten con un máximo de 20 computadoras.</a:t>
                      </a:r>
                      <a:endParaRPr lang="es-PE" sz="1200" dirty="0">
                        <a:solidFill>
                          <a:srgbClr val="FF0000"/>
                        </a:solidFill>
                        <a:effectLst/>
                        <a:latin typeface="Calibri"/>
                        <a:ea typeface="Calibri"/>
                        <a:cs typeface="Times New Roman"/>
                      </a:endParaRPr>
                    </a:p>
                    <a:p>
                      <a:pPr algn="just">
                        <a:lnSpc>
                          <a:spcPct val="115000"/>
                        </a:lnSpc>
                        <a:spcAft>
                          <a:spcPts val="0"/>
                        </a:spcAft>
                      </a:pPr>
                      <a:r>
                        <a:rPr lang="es-PE" sz="1050" dirty="0">
                          <a:solidFill>
                            <a:srgbClr val="FF0000"/>
                          </a:solidFill>
                          <a:effectLst/>
                          <a:latin typeface="Arial"/>
                          <a:ea typeface="Calibri"/>
                          <a:cs typeface="Times New Roman"/>
                        </a:rPr>
                        <a:t>7. Playas de estacionamiento, granjas, entre otros que sean de un solo nivel y sin techar.</a:t>
                      </a:r>
                      <a:endParaRPr lang="es-PE" sz="1200" dirty="0">
                        <a:solidFill>
                          <a:srgbClr val="FF0000"/>
                        </a:solidFill>
                        <a:effectLst/>
                        <a:latin typeface="Calibri"/>
                        <a:ea typeface="Calibri"/>
                        <a:cs typeface="Times New Roman"/>
                      </a:endParaRPr>
                    </a:p>
                  </a:txBody>
                  <a:tcPr marL="43408" marR="434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AutoShape 31">
            <a:hlinkClick r:id="rId3" action="ppaction://hlinksldjump" highlightClick="1"/>
          </p:cNvPr>
          <p:cNvSpPr>
            <a:spLocks noChangeArrowheads="1"/>
          </p:cNvSpPr>
          <p:nvPr/>
        </p:nvSpPr>
        <p:spPr bwMode="auto">
          <a:xfrm>
            <a:off x="10949824" y="5373216"/>
            <a:ext cx="468645" cy="405031"/>
          </a:xfrm>
          <a:prstGeom prst="actionButtonForwardNex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PE">
              <a:solidFill>
                <a:srgbClr val="000000"/>
              </a:solidFill>
              <a:cs typeface="Arial" charset="0"/>
            </a:endParaRPr>
          </a:p>
        </p:txBody>
      </p:sp>
    </p:spTree>
    <p:extLst>
      <p:ext uri="{BB962C8B-B14F-4D97-AF65-F5344CB8AC3E}">
        <p14:creationId xmlns:p14="http://schemas.microsoft.com/office/powerpoint/2010/main" val="675313933"/>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ángulo 19"/>
          <p:cNvSpPr/>
          <p:nvPr/>
        </p:nvSpPr>
        <p:spPr>
          <a:xfrm rot="10800000">
            <a:off x="1055440" y="332656"/>
            <a:ext cx="2991695"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3" name="3 Rectángulo"/>
          <p:cNvSpPr>
            <a:spLocks noChangeArrowheads="1"/>
          </p:cNvSpPr>
          <p:nvPr/>
        </p:nvSpPr>
        <p:spPr bwMode="auto">
          <a:xfrm>
            <a:off x="1059551" y="260648"/>
            <a:ext cx="352428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s-PE" altLang="es-PE" sz="4800" b="1" dirty="0" smtClean="0">
                <a:solidFill>
                  <a:srgbClr val="C00000"/>
                </a:solidFill>
                <a:latin typeface="Segoe UI Semilight" panose="020B0402040204020203" pitchFamily="34" charset="0"/>
                <a:cs typeface="Segoe UI Semilight" panose="020B0402040204020203" pitchFamily="34" charset="0"/>
              </a:rPr>
              <a:t>Contenido</a:t>
            </a:r>
            <a:endParaRPr lang="es-PE" altLang="es-PE" sz="2800" b="1" dirty="0">
              <a:solidFill>
                <a:srgbClr val="C00000"/>
              </a:solidFill>
              <a:latin typeface="Arial Narrow" pitchFamily="34" charset="0"/>
              <a:cs typeface="Adobe Hebrew" pitchFamily="18" charset="-79"/>
            </a:endParaRPr>
          </a:p>
        </p:txBody>
      </p:sp>
      <p:sp>
        <p:nvSpPr>
          <p:cNvPr id="23" name="Rectángulo 22"/>
          <p:cNvSpPr/>
          <p:nvPr/>
        </p:nvSpPr>
        <p:spPr>
          <a:xfrm rot="16200000">
            <a:off x="-1173532" y="1857271"/>
            <a:ext cx="3754384" cy="705154"/>
          </a:xfrm>
          <a:prstGeom prst="rect">
            <a:avLst/>
          </a:prstGeom>
          <a:gradFill>
            <a:gsLst>
              <a:gs pos="22000">
                <a:schemeClr val="bg1">
                  <a:lumMod val="75000"/>
                </a:schemeClr>
              </a:gs>
              <a:gs pos="64000">
                <a:schemeClr val="bg1">
                  <a:lumMod val="95000"/>
                </a:schemeClr>
              </a:gs>
              <a:gs pos="43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4" name="Rectángulo 19"/>
          <p:cNvSpPr/>
          <p:nvPr/>
        </p:nvSpPr>
        <p:spPr>
          <a:xfrm rot="5400000">
            <a:off x="-785584" y="5009576"/>
            <a:ext cx="2991695"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9" name="Rectángulo 19"/>
          <p:cNvSpPr/>
          <p:nvPr/>
        </p:nvSpPr>
        <p:spPr>
          <a:xfrm>
            <a:off x="9813047"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pic>
        <p:nvPicPr>
          <p:cNvPr id="26" name="9 Imagen" descr="LOGO CNC.jpg"/>
          <p:cNvPicPr>
            <a:picLocks noChangeAspect="1"/>
          </p:cNvPicPr>
          <p:nvPr/>
        </p:nvPicPr>
        <p:blipFill rotWithShape="1">
          <a:blip r:embed="rId2"/>
          <a:srcRect l="75924" t="29468" r="4005" b="25346"/>
          <a:stretch/>
        </p:blipFill>
        <p:spPr bwMode="auto">
          <a:xfrm>
            <a:off x="1959584" y="2034704"/>
            <a:ext cx="876498" cy="629983"/>
          </a:xfrm>
          <a:prstGeom prst="rect">
            <a:avLst/>
          </a:prstGeom>
          <a:noFill/>
          <a:ln w="9525">
            <a:noFill/>
            <a:miter lim="800000"/>
            <a:headEnd/>
            <a:tailEnd/>
          </a:ln>
        </p:spPr>
      </p:pic>
      <p:pic>
        <p:nvPicPr>
          <p:cNvPr id="27" name="9 Imagen" descr="LOGO CNC.jpg"/>
          <p:cNvPicPr>
            <a:picLocks noChangeAspect="1"/>
          </p:cNvPicPr>
          <p:nvPr/>
        </p:nvPicPr>
        <p:blipFill rotWithShape="1">
          <a:blip r:embed="rId2"/>
          <a:srcRect l="75924" t="29468" r="4005" b="25346"/>
          <a:stretch/>
        </p:blipFill>
        <p:spPr bwMode="auto">
          <a:xfrm>
            <a:off x="1959584" y="3049771"/>
            <a:ext cx="876498" cy="629983"/>
          </a:xfrm>
          <a:prstGeom prst="rect">
            <a:avLst/>
          </a:prstGeom>
          <a:noFill/>
          <a:ln w="9525">
            <a:noFill/>
            <a:miter lim="800000"/>
            <a:headEnd/>
            <a:tailEnd/>
          </a:ln>
        </p:spPr>
      </p:pic>
      <p:pic>
        <p:nvPicPr>
          <p:cNvPr id="28" name="9 Imagen" descr="LOGO CNC.jpg"/>
          <p:cNvPicPr>
            <a:picLocks noChangeAspect="1"/>
          </p:cNvPicPr>
          <p:nvPr/>
        </p:nvPicPr>
        <p:blipFill rotWithShape="1">
          <a:blip r:embed="rId2"/>
          <a:srcRect l="75924" t="29468" r="4005" b="25346"/>
          <a:stretch/>
        </p:blipFill>
        <p:spPr bwMode="auto">
          <a:xfrm>
            <a:off x="1962128" y="4064838"/>
            <a:ext cx="876498" cy="629983"/>
          </a:xfrm>
          <a:prstGeom prst="rect">
            <a:avLst/>
          </a:prstGeom>
          <a:noFill/>
          <a:ln w="9525">
            <a:noFill/>
            <a:miter lim="800000"/>
            <a:headEnd/>
            <a:tailEnd/>
          </a:ln>
        </p:spPr>
      </p:pic>
      <p:sp>
        <p:nvSpPr>
          <p:cNvPr id="14" name="Rectángulo 19"/>
          <p:cNvSpPr/>
          <p:nvPr/>
        </p:nvSpPr>
        <p:spPr>
          <a:xfrm>
            <a:off x="9877530" y="86410"/>
            <a:ext cx="2314470" cy="1164728"/>
          </a:xfrm>
          <a:prstGeom prst="rightArrow">
            <a:avLst>
              <a:gd name="adj1" fmla="val 60532"/>
              <a:gd name="adj2" fmla="val 51298"/>
            </a:avLst>
          </a:prstGeom>
          <a:gradFill>
            <a:gsLst>
              <a:gs pos="7000">
                <a:schemeClr val="bg1">
                  <a:lumMod val="75000"/>
                </a:schemeClr>
              </a:gs>
              <a:gs pos="48000">
                <a:schemeClr val="bg1">
                  <a:lumMod val="95000"/>
                </a:schemeClr>
              </a:gs>
              <a:gs pos="24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 name="1 CuadroTexto"/>
          <p:cNvSpPr txBox="1"/>
          <p:nvPr/>
        </p:nvSpPr>
        <p:spPr>
          <a:xfrm>
            <a:off x="3215680" y="2034704"/>
            <a:ext cx="7416824" cy="461665"/>
          </a:xfrm>
          <a:prstGeom prst="rect">
            <a:avLst/>
          </a:prstGeom>
          <a:noFill/>
        </p:spPr>
        <p:txBody>
          <a:bodyPr wrap="square" rtlCol="0">
            <a:spAutoFit/>
          </a:bodyPr>
          <a:lstStyle/>
          <a:p>
            <a:r>
              <a:rPr lang="es-PE" sz="2400" b="1" dirty="0" smtClean="0">
                <a:latin typeface="Segoe UI Symbol" pitchFamily="34" charset="0"/>
                <a:ea typeface="Segoe UI Symbol" pitchFamily="34" charset="0"/>
              </a:rPr>
              <a:t>TUPA MODELO – LICENCIAS DE FUNCIONAMIENTO </a:t>
            </a:r>
            <a:endParaRPr lang="es-PE" sz="2400" b="1" dirty="0">
              <a:latin typeface="Segoe UI Symbol" pitchFamily="34" charset="0"/>
              <a:ea typeface="Segoe UI Symbol" pitchFamily="34" charset="0"/>
            </a:endParaRPr>
          </a:p>
        </p:txBody>
      </p:sp>
      <p:sp>
        <p:nvSpPr>
          <p:cNvPr id="12" name="11 CuadroTexto"/>
          <p:cNvSpPr txBox="1"/>
          <p:nvPr/>
        </p:nvSpPr>
        <p:spPr>
          <a:xfrm>
            <a:off x="3215680" y="2996952"/>
            <a:ext cx="7920880" cy="830997"/>
          </a:xfrm>
          <a:prstGeom prst="rect">
            <a:avLst/>
          </a:prstGeom>
          <a:noFill/>
        </p:spPr>
        <p:txBody>
          <a:bodyPr wrap="square" rtlCol="0">
            <a:spAutoFit/>
          </a:bodyPr>
          <a:lstStyle/>
          <a:p>
            <a:r>
              <a:rPr lang="es-PE" sz="2400" b="1" dirty="0" smtClean="0">
                <a:latin typeface="Segoe UI Symbol" pitchFamily="34" charset="0"/>
                <a:ea typeface="Segoe UI Symbol" pitchFamily="34" charset="0"/>
              </a:rPr>
              <a:t>TUPA MODELO – LICENCIAS DE EDIFICACIÓN Y HABILITACIÓN URBANA</a:t>
            </a:r>
            <a:endParaRPr lang="es-PE" sz="2400" b="1" dirty="0">
              <a:latin typeface="Segoe UI Symbol" pitchFamily="34" charset="0"/>
              <a:ea typeface="Segoe UI Symbol" pitchFamily="34" charset="0"/>
            </a:endParaRPr>
          </a:p>
        </p:txBody>
      </p:sp>
      <p:sp>
        <p:nvSpPr>
          <p:cNvPr id="15" name="14 CuadroTexto"/>
          <p:cNvSpPr txBox="1"/>
          <p:nvPr/>
        </p:nvSpPr>
        <p:spPr>
          <a:xfrm>
            <a:off x="3215680" y="4077072"/>
            <a:ext cx="7416824" cy="830997"/>
          </a:xfrm>
          <a:prstGeom prst="rect">
            <a:avLst/>
          </a:prstGeom>
          <a:noFill/>
        </p:spPr>
        <p:txBody>
          <a:bodyPr wrap="square" rtlCol="0">
            <a:spAutoFit/>
          </a:bodyPr>
          <a:lstStyle/>
          <a:p>
            <a:r>
              <a:rPr lang="es-PE" sz="2400" b="1" dirty="0" smtClean="0">
                <a:latin typeface="Segoe UI Symbol" pitchFamily="34" charset="0"/>
                <a:ea typeface="Segoe UI Symbol" pitchFamily="34" charset="0"/>
              </a:rPr>
              <a:t>TUPA MODELO – CONEXIONES DOMICILIARIAS DE AGUA POTABLE</a:t>
            </a:r>
            <a:endParaRPr lang="es-PE" sz="2400" b="1" dirty="0">
              <a:latin typeface="Segoe UI Symbol" pitchFamily="34" charset="0"/>
              <a:ea typeface="Segoe UI Symbol" pitchFamily="34" charset="0"/>
            </a:endParaRPr>
          </a:p>
        </p:txBody>
      </p:sp>
    </p:spTree>
    <p:extLst>
      <p:ext uri="{BB962C8B-B14F-4D97-AF65-F5344CB8AC3E}">
        <p14:creationId xmlns:p14="http://schemas.microsoft.com/office/powerpoint/2010/main" val="223109811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ángulo 19"/>
          <p:cNvSpPr/>
          <p:nvPr/>
        </p:nvSpPr>
        <p:spPr>
          <a:xfrm rot="10800000">
            <a:off x="1055440" y="332656"/>
            <a:ext cx="2991695"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3" name="3 Rectángulo"/>
          <p:cNvSpPr>
            <a:spLocks noChangeArrowheads="1"/>
          </p:cNvSpPr>
          <p:nvPr/>
        </p:nvSpPr>
        <p:spPr bwMode="auto">
          <a:xfrm>
            <a:off x="1059551" y="260648"/>
            <a:ext cx="352428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s-PE" altLang="es-PE" sz="4800" b="1" dirty="0" smtClean="0">
                <a:solidFill>
                  <a:srgbClr val="C00000"/>
                </a:solidFill>
                <a:latin typeface="Segoe UI Semilight" panose="020B0402040204020203" pitchFamily="34" charset="0"/>
                <a:cs typeface="Segoe UI Semilight" panose="020B0402040204020203" pitchFamily="34" charset="0"/>
              </a:rPr>
              <a:t>Contenido</a:t>
            </a:r>
            <a:endParaRPr lang="es-PE" altLang="es-PE" sz="2800" b="1" dirty="0">
              <a:solidFill>
                <a:srgbClr val="C00000"/>
              </a:solidFill>
              <a:latin typeface="Arial Narrow" pitchFamily="34" charset="0"/>
              <a:cs typeface="Adobe Hebrew" pitchFamily="18" charset="-79"/>
            </a:endParaRPr>
          </a:p>
        </p:txBody>
      </p:sp>
      <p:sp>
        <p:nvSpPr>
          <p:cNvPr id="23" name="Rectángulo 22"/>
          <p:cNvSpPr/>
          <p:nvPr/>
        </p:nvSpPr>
        <p:spPr>
          <a:xfrm rot="16200000">
            <a:off x="-1173532" y="1857271"/>
            <a:ext cx="3754384" cy="705154"/>
          </a:xfrm>
          <a:prstGeom prst="rect">
            <a:avLst/>
          </a:prstGeom>
          <a:gradFill>
            <a:gsLst>
              <a:gs pos="22000">
                <a:schemeClr val="bg1">
                  <a:lumMod val="75000"/>
                </a:schemeClr>
              </a:gs>
              <a:gs pos="64000">
                <a:schemeClr val="bg1">
                  <a:lumMod val="95000"/>
                </a:schemeClr>
              </a:gs>
              <a:gs pos="43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4" name="Rectángulo 19"/>
          <p:cNvSpPr/>
          <p:nvPr/>
        </p:nvSpPr>
        <p:spPr>
          <a:xfrm rot="5400000">
            <a:off x="-785584" y="5009576"/>
            <a:ext cx="2991695"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9" name="Rectángulo 19"/>
          <p:cNvSpPr/>
          <p:nvPr/>
        </p:nvSpPr>
        <p:spPr>
          <a:xfrm>
            <a:off x="9813047"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pic>
        <p:nvPicPr>
          <p:cNvPr id="26" name="9 Imagen" descr="LOGO CNC.jpg"/>
          <p:cNvPicPr>
            <a:picLocks noChangeAspect="1"/>
          </p:cNvPicPr>
          <p:nvPr/>
        </p:nvPicPr>
        <p:blipFill rotWithShape="1">
          <a:blip r:embed="rId2"/>
          <a:srcRect l="75924" t="29468" r="4005" b="25346"/>
          <a:stretch/>
        </p:blipFill>
        <p:spPr bwMode="auto">
          <a:xfrm>
            <a:off x="1959584" y="2034704"/>
            <a:ext cx="876498" cy="629983"/>
          </a:xfrm>
          <a:prstGeom prst="rect">
            <a:avLst/>
          </a:prstGeom>
          <a:noFill/>
          <a:ln w="9525">
            <a:noFill/>
            <a:miter lim="800000"/>
            <a:headEnd/>
            <a:tailEnd/>
          </a:ln>
        </p:spPr>
      </p:pic>
      <p:sp>
        <p:nvSpPr>
          <p:cNvPr id="14" name="Rectángulo 19"/>
          <p:cNvSpPr/>
          <p:nvPr/>
        </p:nvSpPr>
        <p:spPr>
          <a:xfrm>
            <a:off x="9877530" y="86410"/>
            <a:ext cx="2314470" cy="1164728"/>
          </a:xfrm>
          <a:prstGeom prst="rightArrow">
            <a:avLst>
              <a:gd name="adj1" fmla="val 60532"/>
              <a:gd name="adj2" fmla="val 51298"/>
            </a:avLst>
          </a:prstGeom>
          <a:gradFill>
            <a:gsLst>
              <a:gs pos="7000">
                <a:schemeClr val="bg1">
                  <a:lumMod val="75000"/>
                </a:schemeClr>
              </a:gs>
              <a:gs pos="48000">
                <a:schemeClr val="bg1">
                  <a:lumMod val="95000"/>
                </a:schemeClr>
              </a:gs>
              <a:gs pos="24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 name="1 CuadroTexto"/>
          <p:cNvSpPr txBox="1"/>
          <p:nvPr/>
        </p:nvSpPr>
        <p:spPr>
          <a:xfrm>
            <a:off x="3215680" y="2034704"/>
            <a:ext cx="7992888" cy="461665"/>
          </a:xfrm>
          <a:prstGeom prst="rect">
            <a:avLst/>
          </a:prstGeom>
          <a:noFill/>
        </p:spPr>
        <p:txBody>
          <a:bodyPr wrap="square" rtlCol="0">
            <a:spAutoFit/>
          </a:bodyPr>
          <a:lstStyle/>
          <a:p>
            <a:r>
              <a:rPr lang="es-PE" sz="2400" b="1" dirty="0" smtClean="0">
                <a:latin typeface="Segoe UI Symbol" pitchFamily="34" charset="0"/>
                <a:ea typeface="Segoe UI Symbol" pitchFamily="34" charset="0"/>
              </a:rPr>
              <a:t>TUPA MODELO – LICENCIAS DE FUNCIONAMIENTO </a:t>
            </a:r>
            <a:endParaRPr lang="es-PE" sz="2400" b="1" dirty="0">
              <a:latin typeface="Segoe UI Symbol" pitchFamily="34" charset="0"/>
              <a:ea typeface="Segoe UI Symbol" pitchFamily="34" charset="0"/>
            </a:endParaRPr>
          </a:p>
        </p:txBody>
      </p:sp>
    </p:spTree>
    <p:extLst>
      <p:ext uri="{BB962C8B-B14F-4D97-AF65-F5344CB8AC3E}">
        <p14:creationId xmlns:p14="http://schemas.microsoft.com/office/powerpoint/2010/main" val="338560264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smtClean="0">
                <a:solidFill>
                  <a:srgbClr val="C00000"/>
                </a:solidFill>
                <a:latin typeface="Segoe UI Semilight" panose="020B0402040204020203" pitchFamily="34" charset="0"/>
                <a:cs typeface="Segoe UI Semilight" panose="020B0402040204020203" pitchFamily="34" charset="0"/>
              </a:rPr>
              <a:t>LICENCIAS DE FUNCIONAMIENTO: TIPOS</a:t>
            </a:r>
            <a:endParaRPr lang="es-PE" altLang="es-PE" sz="2800" b="1" dirty="0">
              <a:solidFill>
                <a:srgbClr val="C00000"/>
              </a:solidFill>
              <a:latin typeface="Arial Narrow" pitchFamily="34" charset="0"/>
              <a:cs typeface="Adobe Hebrew" pitchFamily="18" charset="-79"/>
            </a:endParaRPr>
          </a:p>
        </p:txBody>
      </p:sp>
      <p:graphicFrame>
        <p:nvGraphicFramePr>
          <p:cNvPr id="5" name="Group 87"/>
          <p:cNvGraphicFramePr>
            <a:graphicFrameLocks noGrp="1"/>
          </p:cNvGraphicFramePr>
          <p:nvPr>
            <p:extLst>
              <p:ext uri="{D42A27DB-BD31-4B8C-83A1-F6EECF244321}">
                <p14:modId xmlns:p14="http://schemas.microsoft.com/office/powerpoint/2010/main" val="2228108844"/>
              </p:ext>
            </p:extLst>
          </p:nvPr>
        </p:nvGraphicFramePr>
        <p:xfrm>
          <a:off x="1280989" y="4825578"/>
          <a:ext cx="9623796" cy="1555750"/>
        </p:xfrm>
        <a:graphic>
          <a:graphicData uri="http://schemas.openxmlformats.org/drawingml/2006/table">
            <a:tbl>
              <a:tblPr/>
              <a:tblGrid>
                <a:gridCol w="1663036"/>
                <a:gridCol w="2639388"/>
                <a:gridCol w="3065369"/>
                <a:gridCol w="2256003"/>
              </a:tblGrid>
              <a:tr h="1555750">
                <a:tc>
                  <a:txBody>
                    <a:bodyPr/>
                    <a:lstStyle/>
                    <a:p>
                      <a:pPr marL="0" marR="0" lvl="0" indent="0" algn="l"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MAS DE 500M2 </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Establecimientos que superen los 500 m2 o que impliquen actividades que  conlleven peligroso</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177800" marR="0" lvl="0" indent="-177800" algn="just" defTabSz="914400" rtl="0" eaLnBrk="1" fontAlgn="base" latinLnBrk="0" hangingPunct="1">
                        <a:lnSpc>
                          <a:spcPct val="85000"/>
                        </a:lnSpc>
                        <a:spcBef>
                          <a:spcPct val="5000"/>
                        </a:spcBef>
                        <a:spcAft>
                          <a:spcPct val="0"/>
                        </a:spcAft>
                        <a:buClrTx/>
                        <a:buSzTx/>
                        <a:buFont typeface="Wingdings" pitchFamily="2" charset="2"/>
                        <a:buChar char="ü"/>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Constituye requisito de la solicitud</a:t>
                      </a:r>
                    </a:p>
                    <a:p>
                      <a:pPr marL="177800" marR="0" lvl="0" indent="-177800" algn="just" defTabSz="914400" rtl="0" eaLnBrk="1" fontAlgn="base" latinLnBrk="0" hangingPunct="1">
                        <a:lnSpc>
                          <a:spcPct val="85000"/>
                        </a:lnSpc>
                        <a:spcBef>
                          <a:spcPct val="5000"/>
                        </a:spcBef>
                        <a:spcAft>
                          <a:spcPct val="0"/>
                        </a:spcAft>
                        <a:buClrTx/>
                        <a:buSzTx/>
                        <a:buFont typeface="Wingdings" pitchFamily="2" charset="2"/>
                        <a:buChar char="ü"/>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Aplicable para ITSE Multidisciplinaria o de Detalle</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Se paga a INDECI directamente</a:t>
                      </a:r>
                      <a:r>
                        <a:rPr kumimoji="0" lang="es-ES" sz="2000" b="1" i="0" u="none" strike="noStrike" cap="none" normalizeH="0" baseline="0" dirty="0" smtClean="0">
                          <a:ln>
                            <a:noFill/>
                          </a:ln>
                          <a:solidFill>
                            <a:srgbClr val="FF0000"/>
                          </a:solidFill>
                          <a:effectLst/>
                          <a:latin typeface="Segoe UI Symbol" pitchFamily="34" charset="0"/>
                          <a:ea typeface="Segoe UI Symbol" pitchFamily="34" charset="0"/>
                          <a:cs typeface="Arial" charset="0"/>
                        </a:rPr>
                        <a:t>*</a:t>
                      </a:r>
                      <a:endParaRPr kumimoji="0" lang="es-PE" sz="2000" b="1" i="0" u="none" strike="noStrike" cap="none" normalizeH="0" baseline="0" dirty="0" smtClean="0">
                        <a:ln>
                          <a:noFill/>
                        </a:ln>
                        <a:solidFill>
                          <a:srgbClr val="FF0000"/>
                        </a:solidFill>
                        <a:effectLst/>
                        <a:latin typeface="Segoe UI Symbol" pitchFamily="34" charset="0"/>
                        <a:ea typeface="Segoe UI Symbol" pitchFamily="34" charset="0"/>
                        <a:cs typeface="Arial" charset="0"/>
                      </a:endParaRP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6" name="5 Tabla"/>
          <p:cNvGraphicFramePr>
            <a:graphicFrameLocks noGrp="1"/>
          </p:cNvGraphicFramePr>
          <p:nvPr>
            <p:extLst>
              <p:ext uri="{D42A27DB-BD31-4B8C-83A1-F6EECF244321}">
                <p14:modId xmlns:p14="http://schemas.microsoft.com/office/powerpoint/2010/main" val="4089252849"/>
              </p:ext>
            </p:extLst>
          </p:nvPr>
        </p:nvGraphicFramePr>
        <p:xfrm>
          <a:off x="1271464" y="1298153"/>
          <a:ext cx="9623796" cy="936625"/>
        </p:xfrm>
        <a:graphic>
          <a:graphicData uri="http://schemas.openxmlformats.org/drawingml/2006/table">
            <a:tbl>
              <a:tblPr/>
              <a:tblGrid>
                <a:gridCol w="1663036"/>
                <a:gridCol w="2639388"/>
                <a:gridCol w="3065369"/>
                <a:gridCol w="2256003"/>
              </a:tblGrid>
              <a:tr h="936625">
                <a:tc>
                  <a:txBody>
                    <a:bodyPr/>
                    <a:lstStyle/>
                    <a:p>
                      <a:pPr marL="0" marR="0" lvl="0" indent="0" algn="l" defTabSz="914400" rtl="0" eaLnBrk="1" fontAlgn="base" latinLnBrk="0" hangingPunct="1">
                        <a:lnSpc>
                          <a:spcPct val="85000"/>
                        </a:lnSpc>
                        <a:spcBef>
                          <a:spcPct val="5000"/>
                        </a:spcBef>
                        <a:spcAft>
                          <a:spcPct val="0"/>
                        </a:spcAft>
                        <a:buClrTx/>
                        <a:buSzTx/>
                        <a:buFontTx/>
                        <a:buNone/>
                        <a:tabLst/>
                      </a:pPr>
                      <a:endParaRPr kumimoji="0" lang="es-PE" sz="1700" b="0" i="0" u="none" strike="noStrike" cap="none" normalizeH="0" baseline="0" dirty="0" smtClean="0">
                        <a:ln>
                          <a:noFill/>
                        </a:ln>
                        <a:solidFill>
                          <a:srgbClr val="C00000"/>
                        </a:solidFill>
                        <a:effectLst/>
                        <a:latin typeface="Segoe UI Symbol" pitchFamily="34" charset="0"/>
                        <a:ea typeface="Segoe UI Symbol" pitchFamily="34" charset="0"/>
                        <a:cs typeface="Arial" charset="0"/>
                      </a:endParaRPr>
                    </a:p>
                  </a:txBody>
                  <a:tcPr marL="90000" marR="90000" marT="46800" marB="46800" anchor="ctr" horzOverflow="overflow">
                    <a:lnL w="635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rgbClr val="C00000"/>
                          </a:solidFill>
                          <a:effectLst/>
                          <a:latin typeface="Segoe UI Symbol" pitchFamily="34" charset="0"/>
                          <a:ea typeface="Segoe UI Symbol" pitchFamily="34" charset="0"/>
                          <a:cs typeface="Arial" charset="0"/>
                        </a:rPr>
                        <a:t>APLICABLE A  ESTABLECIMIENTOS</a:t>
                      </a:r>
                      <a:endParaRPr kumimoji="0" lang="es-PE" sz="1700" b="1" i="0" u="none" strike="noStrike" cap="none" normalizeH="0" baseline="0" dirty="0" smtClean="0">
                        <a:ln>
                          <a:noFill/>
                        </a:ln>
                        <a:solidFill>
                          <a:srgbClr val="C00000"/>
                        </a:solidFill>
                        <a:effectLst/>
                        <a:latin typeface="Segoe UI Symbol" pitchFamily="34" charset="0"/>
                        <a:ea typeface="Segoe UI Symbol" pitchFamily="34" charset="0"/>
                        <a:cs typeface="Arial"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rgbClr val="C00000"/>
                          </a:solidFill>
                          <a:effectLst/>
                          <a:latin typeface="Segoe UI Symbol" pitchFamily="34" charset="0"/>
                          <a:ea typeface="Segoe UI Symbol" pitchFamily="34" charset="0"/>
                          <a:cs typeface="Arial" charset="0"/>
                        </a:rPr>
                        <a:t>CERTIFICADO DE INSPECCIÓN TÉCNICA</a:t>
                      </a:r>
                      <a:endParaRPr kumimoji="0" lang="es-PE" sz="1700" b="1" i="0" u="none" strike="noStrike" cap="none" normalizeH="0" baseline="0" dirty="0" smtClean="0">
                        <a:ln>
                          <a:noFill/>
                        </a:ln>
                        <a:solidFill>
                          <a:srgbClr val="C00000"/>
                        </a:solidFill>
                        <a:effectLst/>
                        <a:latin typeface="Segoe UI Symbol" pitchFamily="34" charset="0"/>
                        <a:ea typeface="Segoe UI Symbol" pitchFamily="34" charset="0"/>
                        <a:cs typeface="Arial"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rgbClr val="C00000"/>
                          </a:solidFill>
                          <a:effectLst/>
                          <a:latin typeface="Segoe UI Symbol" pitchFamily="34" charset="0"/>
                          <a:ea typeface="Segoe UI Symbol" pitchFamily="34" charset="0"/>
                          <a:cs typeface="Arial" charset="0"/>
                        </a:rPr>
                        <a:t>COSTO POR INSPECCIÓN</a:t>
                      </a:r>
                      <a:endParaRPr kumimoji="0" lang="es-PE" sz="1700" b="1" i="0" u="none" strike="noStrike" cap="none" normalizeH="0" baseline="0" dirty="0" smtClean="0">
                        <a:ln>
                          <a:noFill/>
                        </a:ln>
                        <a:solidFill>
                          <a:srgbClr val="C00000"/>
                        </a:solidFill>
                        <a:effectLst/>
                        <a:latin typeface="Segoe UI Symbol" pitchFamily="34" charset="0"/>
                        <a:ea typeface="Segoe UI Symbol" pitchFamily="34" charset="0"/>
                        <a:cs typeface="Arial" charset="0"/>
                      </a:endParaRPr>
                    </a:p>
                  </a:txBody>
                  <a:tcPr marL="90000" marR="90000" marT="46800" marB="46800" anchor="ctr" horzOverflow="overflow">
                    <a:lnL w="12700" cap="flat" cmpd="sng" algn="ctr">
                      <a:solidFill>
                        <a:schemeClr val="bg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3220600223"/>
              </p:ext>
            </p:extLst>
          </p:nvPr>
        </p:nvGraphicFramePr>
        <p:xfrm>
          <a:off x="1271464" y="2377653"/>
          <a:ext cx="9623796" cy="971550"/>
        </p:xfrm>
        <a:graphic>
          <a:graphicData uri="http://schemas.openxmlformats.org/drawingml/2006/table">
            <a:tbl>
              <a:tblPr/>
              <a:tblGrid>
                <a:gridCol w="1663036"/>
                <a:gridCol w="2639388"/>
                <a:gridCol w="3065369"/>
                <a:gridCol w="2256003"/>
              </a:tblGrid>
              <a:tr h="971550">
                <a:tc>
                  <a:txBody>
                    <a:bodyPr/>
                    <a:lstStyle/>
                    <a:p>
                      <a:pPr marL="0" marR="0" lvl="0" indent="0" algn="l"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EX – POST</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marT="45623" marB="45623"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Que no superen 100 m2 y el 30% de capacidad de almacenamiento</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marT="45623" marB="4562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177800" marR="0" lvl="0" indent="-177800" algn="just" defTabSz="914400" rtl="0" eaLnBrk="1" fontAlgn="base" latinLnBrk="0" hangingPunct="1">
                        <a:lnSpc>
                          <a:spcPct val="85000"/>
                        </a:lnSpc>
                        <a:spcBef>
                          <a:spcPct val="5000"/>
                        </a:spcBef>
                        <a:spcAft>
                          <a:spcPct val="0"/>
                        </a:spcAft>
                        <a:buClrTx/>
                        <a:buSzTx/>
                        <a:buFont typeface="Wingdings" pitchFamily="2" charset="2"/>
                        <a:buChar char="ü"/>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No requiere, solo DJ</a:t>
                      </a:r>
                    </a:p>
                    <a:p>
                      <a:pPr marL="177800" marR="0" lvl="0" indent="-177800" algn="just" defTabSz="914400" rtl="0" eaLnBrk="1" fontAlgn="base" latinLnBrk="0" hangingPunct="1">
                        <a:lnSpc>
                          <a:spcPct val="85000"/>
                        </a:lnSpc>
                        <a:spcBef>
                          <a:spcPct val="5000"/>
                        </a:spcBef>
                        <a:spcAft>
                          <a:spcPct val="0"/>
                        </a:spcAft>
                        <a:buClrTx/>
                        <a:buSzTx/>
                        <a:buFont typeface="Wingdings" pitchFamily="2" charset="2"/>
                        <a:buChar char="ü"/>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ITSE se realiza con posterioridad a licencia</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marT="45623" marB="4562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Incluido en el derecho de trámite</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marT="45623" marB="45623"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3547160077"/>
              </p:ext>
            </p:extLst>
          </p:nvPr>
        </p:nvGraphicFramePr>
        <p:xfrm>
          <a:off x="1274639" y="3582565"/>
          <a:ext cx="9623796" cy="1171575"/>
        </p:xfrm>
        <a:graphic>
          <a:graphicData uri="http://schemas.openxmlformats.org/drawingml/2006/table">
            <a:tbl>
              <a:tblPr/>
              <a:tblGrid>
                <a:gridCol w="1663036"/>
                <a:gridCol w="2639388"/>
                <a:gridCol w="3065369"/>
                <a:gridCol w="2256003"/>
              </a:tblGrid>
              <a:tr h="1171575">
                <a:tc>
                  <a:txBody>
                    <a:bodyPr/>
                    <a:lstStyle/>
                    <a:p>
                      <a:pPr marL="0" marR="0" lvl="0" indent="0" algn="l"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EX – ANTE</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Que superen los 100 m2. No hay limitación para almacenamiento</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1"/>
                    </a:solidFill>
                  </a:tcPr>
                </a:tc>
                <a:tc>
                  <a:txBody>
                    <a:bodyPr/>
                    <a:lstStyle/>
                    <a:p>
                      <a:pPr marL="177800" marR="0" lvl="0" indent="-177800" algn="just" defTabSz="914400" rtl="0" eaLnBrk="1" fontAlgn="base" latinLnBrk="0" hangingPunct="1">
                        <a:lnSpc>
                          <a:spcPct val="85000"/>
                        </a:lnSpc>
                        <a:spcBef>
                          <a:spcPct val="5000"/>
                        </a:spcBef>
                        <a:spcAft>
                          <a:spcPct val="0"/>
                        </a:spcAft>
                        <a:buClrTx/>
                        <a:buSzTx/>
                        <a:buFont typeface="Wingdings" pitchFamily="2" charset="2"/>
                        <a:buChar char="ü"/>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No requiere</a:t>
                      </a:r>
                    </a:p>
                    <a:p>
                      <a:pPr marL="177800" marR="0" lvl="0" indent="-177800" algn="just" defTabSz="914400" rtl="0" eaLnBrk="1" fontAlgn="base" latinLnBrk="0" hangingPunct="1">
                        <a:lnSpc>
                          <a:spcPct val="85000"/>
                        </a:lnSpc>
                        <a:spcBef>
                          <a:spcPct val="5000"/>
                        </a:spcBef>
                        <a:spcAft>
                          <a:spcPct val="0"/>
                        </a:spcAft>
                        <a:buClrTx/>
                        <a:buSzTx/>
                        <a:buFont typeface="Wingdings" pitchFamily="2" charset="2"/>
                        <a:buChar char="ü"/>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La ITSE se realiza durante evaluación</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85000"/>
                        </a:lnSpc>
                        <a:spcBef>
                          <a:spcPct val="5000"/>
                        </a:spcBef>
                        <a:spcAft>
                          <a:spcPct val="0"/>
                        </a:spcAft>
                        <a:buClrTx/>
                        <a:buSzTx/>
                        <a:buFontTx/>
                        <a:buNone/>
                        <a:tabLst/>
                      </a:pPr>
                      <a:r>
                        <a:rPr kumimoji="0" lang="es-ES"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rPr>
                        <a:t>Incluido en el derecho de trámite</a:t>
                      </a: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p>
                      <a:pPr marL="0" marR="0" lvl="0" indent="0" algn="ctr" defTabSz="914400" rtl="0" eaLnBrk="1" fontAlgn="base" latinLnBrk="0" hangingPunct="1">
                        <a:lnSpc>
                          <a:spcPct val="85000"/>
                        </a:lnSpc>
                        <a:spcBef>
                          <a:spcPct val="5000"/>
                        </a:spcBef>
                        <a:spcAft>
                          <a:spcPct val="0"/>
                        </a:spcAft>
                        <a:buClrTx/>
                        <a:buSzTx/>
                        <a:buFontTx/>
                        <a:buNone/>
                        <a:tabLst/>
                      </a:pPr>
                      <a:endParaRPr kumimoji="0" lang="es-PE" sz="1700" b="1" i="0" u="none" strike="noStrike" cap="none" normalizeH="0" baseline="0" dirty="0" smtClean="0">
                        <a:ln>
                          <a:noFill/>
                        </a:ln>
                        <a:solidFill>
                          <a:schemeClr val="tx1"/>
                        </a:solidFill>
                        <a:effectLst/>
                        <a:latin typeface="Segoe UI Symbol" pitchFamily="34" charset="0"/>
                        <a:ea typeface="Segoe UI Symbol" pitchFamily="34" charset="0"/>
                        <a:cs typeface="Arial" charset="0"/>
                      </a:endParaRP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1976479235"/>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slide(fromBottom)">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smtClean="0">
                <a:solidFill>
                  <a:srgbClr val="C00000"/>
                </a:solidFill>
                <a:latin typeface="Segoe UI Semilight" panose="020B0402040204020203" pitchFamily="34" charset="0"/>
                <a:cs typeface="Segoe UI Semilight" panose="020B0402040204020203" pitchFamily="34" charset="0"/>
              </a:rPr>
              <a:t>LICENCIAS DE FUNCIONAMIENTO: TIPOS</a:t>
            </a:r>
            <a:endParaRPr lang="es-PE" altLang="es-PE" sz="2800" b="1" dirty="0">
              <a:solidFill>
                <a:srgbClr val="C00000"/>
              </a:solidFill>
              <a:latin typeface="Arial Narrow" pitchFamily="34" charset="0"/>
              <a:cs typeface="Adobe Hebrew" pitchFamily="18" charset="-79"/>
            </a:endParaRPr>
          </a:p>
        </p:txBody>
      </p:sp>
      <p:sp>
        <p:nvSpPr>
          <p:cNvPr id="9" name="Rectangle 2"/>
          <p:cNvSpPr>
            <a:spLocks noChangeArrowheads="1"/>
          </p:cNvSpPr>
          <p:nvPr/>
        </p:nvSpPr>
        <p:spPr bwMode="auto">
          <a:xfrm>
            <a:off x="1770633" y="1487959"/>
            <a:ext cx="1008062" cy="647700"/>
          </a:xfrm>
          <a:prstGeom prst="rect">
            <a:avLst/>
          </a:prstGeom>
          <a:solidFill>
            <a:srgbClr val="5F5F5F"/>
          </a:solidFill>
          <a:ln w="9525">
            <a:solidFill>
              <a:srgbClr val="000000"/>
            </a:solidFill>
            <a:miter lim="800000"/>
            <a:headEnd/>
            <a:tailEnd/>
          </a:ln>
        </p:spPr>
        <p:txBody>
          <a:bodyPr wrap="none"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Mesa de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partes</a:t>
            </a:r>
          </a:p>
        </p:txBody>
      </p:sp>
      <p:sp>
        <p:nvSpPr>
          <p:cNvPr id="11" name="Rectangle 3"/>
          <p:cNvSpPr>
            <a:spLocks noChangeArrowheads="1"/>
          </p:cNvSpPr>
          <p:nvPr/>
        </p:nvSpPr>
        <p:spPr bwMode="auto">
          <a:xfrm>
            <a:off x="3139058" y="1492722"/>
            <a:ext cx="1319212" cy="647700"/>
          </a:xfrm>
          <a:prstGeom prst="rect">
            <a:avLst/>
          </a:prstGeom>
          <a:solidFill>
            <a:srgbClr val="5F5F5F"/>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Evaluación requisitos / CU - ZN</a:t>
            </a:r>
          </a:p>
        </p:txBody>
      </p:sp>
      <p:sp>
        <p:nvSpPr>
          <p:cNvPr id="13" name="Rectangle 4"/>
          <p:cNvSpPr>
            <a:spLocks noChangeArrowheads="1"/>
          </p:cNvSpPr>
          <p:nvPr/>
        </p:nvSpPr>
        <p:spPr bwMode="auto">
          <a:xfrm>
            <a:off x="6523608" y="1492722"/>
            <a:ext cx="1223962" cy="647700"/>
          </a:xfrm>
          <a:prstGeom prst="rect">
            <a:avLst/>
          </a:prstGeom>
          <a:solidFill>
            <a:srgbClr val="5F5F5F"/>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dirty="0" smtClean="0">
                <a:ln>
                  <a:noFill/>
                </a:ln>
                <a:solidFill>
                  <a:srgbClr val="FFCC00"/>
                </a:solidFill>
                <a:effectLst/>
                <a:uLnTx/>
                <a:uFillTx/>
                <a:latin typeface="Segoe UI Symbol" pitchFamily="34" charset="0"/>
                <a:ea typeface="Segoe UI Symbol" pitchFamily="34" charset="0"/>
              </a:rPr>
              <a:t>ITSE </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dirty="0" smtClean="0">
                <a:ln>
                  <a:noFill/>
                </a:ln>
                <a:solidFill>
                  <a:srgbClr val="FFFFFF"/>
                </a:solidFill>
                <a:effectLst/>
                <a:uLnTx/>
                <a:uFillTx/>
                <a:latin typeface="Segoe UI Symbol" pitchFamily="34" charset="0"/>
                <a:ea typeface="Segoe UI Symbol" pitchFamily="34" charset="0"/>
              </a:rPr>
              <a:t>Ex Post </a:t>
            </a:r>
          </a:p>
        </p:txBody>
      </p:sp>
      <p:sp>
        <p:nvSpPr>
          <p:cNvPr id="14" name="Rectangle 5"/>
          <p:cNvSpPr>
            <a:spLocks noChangeArrowheads="1"/>
          </p:cNvSpPr>
          <p:nvPr/>
        </p:nvSpPr>
        <p:spPr bwMode="auto">
          <a:xfrm>
            <a:off x="4855145" y="1492722"/>
            <a:ext cx="1222375" cy="647700"/>
          </a:xfrm>
          <a:prstGeom prst="rect">
            <a:avLst/>
          </a:prstGeom>
          <a:solidFill>
            <a:srgbClr val="5F5F5F"/>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Emisión AA notificación</a:t>
            </a:r>
          </a:p>
        </p:txBody>
      </p:sp>
      <p:sp>
        <p:nvSpPr>
          <p:cNvPr id="15" name="AutoShape 6"/>
          <p:cNvSpPr>
            <a:spLocks noChangeArrowheads="1"/>
          </p:cNvSpPr>
          <p:nvPr/>
        </p:nvSpPr>
        <p:spPr bwMode="auto">
          <a:xfrm>
            <a:off x="2850133" y="1776884"/>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17" name="AutoShape 7"/>
          <p:cNvSpPr>
            <a:spLocks noChangeArrowheads="1"/>
          </p:cNvSpPr>
          <p:nvPr/>
        </p:nvSpPr>
        <p:spPr bwMode="auto">
          <a:xfrm>
            <a:off x="4529708" y="1780059"/>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18" name="Rectangle 9"/>
          <p:cNvSpPr>
            <a:spLocks noChangeArrowheads="1"/>
          </p:cNvSpPr>
          <p:nvPr/>
        </p:nvSpPr>
        <p:spPr bwMode="auto">
          <a:xfrm>
            <a:off x="8611170" y="1484784"/>
            <a:ext cx="1979613" cy="647700"/>
          </a:xfrm>
          <a:prstGeom prst="rect">
            <a:avLst/>
          </a:prstGeom>
          <a:solidFill>
            <a:schemeClr val="tx1">
              <a:lumMod val="75000"/>
              <a:lumOff val="25000"/>
            </a:schemeClr>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LICENCIA </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EX POST</a:t>
            </a:r>
          </a:p>
        </p:txBody>
      </p:sp>
      <p:sp>
        <p:nvSpPr>
          <p:cNvPr id="19" name="AutoShape 10"/>
          <p:cNvSpPr>
            <a:spLocks noChangeArrowheads="1"/>
          </p:cNvSpPr>
          <p:nvPr/>
        </p:nvSpPr>
        <p:spPr bwMode="auto">
          <a:xfrm>
            <a:off x="7893620" y="1700684"/>
            <a:ext cx="433388" cy="73025"/>
          </a:xfrm>
          <a:prstGeom prst="flowChartProcess">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20" name="AutoShape 11"/>
          <p:cNvSpPr>
            <a:spLocks noChangeArrowheads="1"/>
          </p:cNvSpPr>
          <p:nvPr/>
        </p:nvSpPr>
        <p:spPr bwMode="auto">
          <a:xfrm>
            <a:off x="7892033" y="1841972"/>
            <a:ext cx="433387" cy="74612"/>
          </a:xfrm>
          <a:prstGeom prst="flowChartProcess">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21" name="AutoShape 12"/>
          <p:cNvSpPr>
            <a:spLocks/>
          </p:cNvSpPr>
          <p:nvPr/>
        </p:nvSpPr>
        <p:spPr bwMode="auto">
          <a:xfrm rot="16200000">
            <a:off x="4856733" y="1693863"/>
            <a:ext cx="363537" cy="6713537"/>
          </a:xfrm>
          <a:prstGeom prst="leftBracket">
            <a:avLst>
              <a:gd name="adj" fmla="val 166975"/>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eaVert"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500" b="0" i="0" u="none" strike="noStrike" kern="0" cap="none" spc="0" normalizeH="0" baseline="0" noProof="0" smtClean="0">
              <a:ln>
                <a:noFill/>
              </a:ln>
              <a:solidFill>
                <a:sysClr val="windowText" lastClr="000000"/>
              </a:solidFill>
              <a:effectLst/>
              <a:uLnTx/>
              <a:uFillTx/>
              <a:cs typeface="Arial" charset="0"/>
            </a:endParaRPr>
          </a:p>
        </p:txBody>
      </p:sp>
      <p:sp>
        <p:nvSpPr>
          <p:cNvPr id="22" name="Text Box 13"/>
          <p:cNvSpPr txBox="1">
            <a:spLocks noChangeArrowheads="1"/>
          </p:cNvSpPr>
          <p:nvPr/>
        </p:nvSpPr>
        <p:spPr bwMode="auto">
          <a:xfrm>
            <a:off x="2921570" y="5521324"/>
            <a:ext cx="4249738" cy="427955"/>
          </a:xfrm>
          <a:prstGeom prst="rect">
            <a:avLst/>
          </a:prstGeom>
          <a:solidFill>
            <a:srgbClr val="000000"/>
          </a:solidFill>
          <a:ln w="19050" algn="ctr">
            <a:solidFill>
              <a:srgbClr val="000000"/>
            </a:solidFill>
            <a:miter lim="800000"/>
            <a:headEnd/>
            <a:tailEnd/>
          </a:ln>
        </p:spPr>
        <p:txBody>
          <a:bodyPr anchor="ctr" anchorCtr="0">
            <a:no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s-ES" sz="1600" b="1" i="0" u="none" strike="noStrike" kern="0" cap="none" spc="0" normalizeH="0" baseline="0" noProof="0" dirty="0" smtClean="0">
                <a:ln>
                  <a:noFill/>
                </a:ln>
                <a:solidFill>
                  <a:srgbClr val="FFCC00"/>
                </a:solidFill>
                <a:effectLst/>
                <a:uLnTx/>
                <a:uFillTx/>
                <a:latin typeface="Segoe UI Symbol" pitchFamily="34" charset="0"/>
                <a:ea typeface="Segoe UI Symbol" pitchFamily="34" charset="0"/>
              </a:rPr>
              <a:t>Plazo máximo: 15 días hábiles</a:t>
            </a:r>
          </a:p>
        </p:txBody>
      </p:sp>
      <p:sp>
        <p:nvSpPr>
          <p:cNvPr id="23" name="AutoShape 7"/>
          <p:cNvSpPr>
            <a:spLocks noChangeArrowheads="1"/>
          </p:cNvSpPr>
          <p:nvPr/>
        </p:nvSpPr>
        <p:spPr bwMode="auto">
          <a:xfrm>
            <a:off x="6237858" y="1773709"/>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24" name="Rectangle 2"/>
          <p:cNvSpPr>
            <a:spLocks noChangeArrowheads="1"/>
          </p:cNvSpPr>
          <p:nvPr/>
        </p:nvSpPr>
        <p:spPr bwMode="auto">
          <a:xfrm>
            <a:off x="1770633" y="2815159"/>
            <a:ext cx="1008062" cy="647700"/>
          </a:xfrm>
          <a:prstGeom prst="rect">
            <a:avLst/>
          </a:prstGeom>
          <a:solidFill>
            <a:srgbClr val="5F5F5F"/>
          </a:solidFill>
          <a:ln w="9525">
            <a:solidFill>
              <a:srgbClr val="000000"/>
            </a:solidFill>
            <a:miter lim="800000"/>
            <a:headEnd/>
            <a:tailEnd/>
          </a:ln>
        </p:spPr>
        <p:txBody>
          <a:bodyPr wrap="none"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Mesa de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partes</a:t>
            </a:r>
          </a:p>
        </p:txBody>
      </p:sp>
      <p:sp>
        <p:nvSpPr>
          <p:cNvPr id="25" name="Rectangle 3"/>
          <p:cNvSpPr>
            <a:spLocks noChangeArrowheads="1"/>
          </p:cNvSpPr>
          <p:nvPr/>
        </p:nvSpPr>
        <p:spPr bwMode="auto">
          <a:xfrm>
            <a:off x="3139058" y="2819921"/>
            <a:ext cx="1319212" cy="647700"/>
          </a:xfrm>
          <a:prstGeom prst="rect">
            <a:avLst/>
          </a:prstGeom>
          <a:solidFill>
            <a:srgbClr val="5F5F5F"/>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Evaluación requisitos / CU - ZN</a:t>
            </a:r>
          </a:p>
        </p:txBody>
      </p:sp>
      <p:sp>
        <p:nvSpPr>
          <p:cNvPr id="26" name="Rectangle 4"/>
          <p:cNvSpPr>
            <a:spLocks noChangeArrowheads="1"/>
          </p:cNvSpPr>
          <p:nvPr/>
        </p:nvSpPr>
        <p:spPr bwMode="auto">
          <a:xfrm>
            <a:off x="4871020" y="2819921"/>
            <a:ext cx="1223963" cy="647700"/>
          </a:xfrm>
          <a:prstGeom prst="rect">
            <a:avLst/>
          </a:prstGeom>
          <a:solidFill>
            <a:srgbClr val="5F5F5F"/>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dirty="0" smtClean="0">
                <a:ln>
                  <a:noFill/>
                </a:ln>
                <a:solidFill>
                  <a:srgbClr val="FFCC00"/>
                </a:solidFill>
                <a:effectLst/>
                <a:uLnTx/>
                <a:uFillTx/>
                <a:latin typeface="Segoe UI Symbol" pitchFamily="34" charset="0"/>
                <a:ea typeface="Segoe UI Symbol" pitchFamily="34" charset="0"/>
              </a:rPr>
              <a:t>ITSE </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dirty="0" smtClean="0">
                <a:ln>
                  <a:noFill/>
                </a:ln>
                <a:solidFill>
                  <a:srgbClr val="FFFFFF"/>
                </a:solidFill>
                <a:effectLst/>
                <a:uLnTx/>
                <a:uFillTx/>
                <a:latin typeface="Segoe UI Symbol" pitchFamily="34" charset="0"/>
                <a:ea typeface="Segoe UI Symbol" pitchFamily="34" charset="0"/>
              </a:rPr>
              <a:t>Ex Ante</a:t>
            </a:r>
          </a:p>
        </p:txBody>
      </p:sp>
      <p:sp>
        <p:nvSpPr>
          <p:cNvPr id="27" name="Rectangle 5"/>
          <p:cNvSpPr>
            <a:spLocks noChangeArrowheads="1"/>
          </p:cNvSpPr>
          <p:nvPr/>
        </p:nvSpPr>
        <p:spPr bwMode="auto">
          <a:xfrm>
            <a:off x="6525195" y="2819921"/>
            <a:ext cx="1222375" cy="647700"/>
          </a:xfrm>
          <a:prstGeom prst="rect">
            <a:avLst/>
          </a:prstGeom>
          <a:solidFill>
            <a:srgbClr val="5F5F5F"/>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Emisión AA notificación</a:t>
            </a:r>
          </a:p>
        </p:txBody>
      </p:sp>
      <p:sp>
        <p:nvSpPr>
          <p:cNvPr id="28" name="AutoShape 6"/>
          <p:cNvSpPr>
            <a:spLocks noChangeArrowheads="1"/>
          </p:cNvSpPr>
          <p:nvPr/>
        </p:nvSpPr>
        <p:spPr bwMode="auto">
          <a:xfrm>
            <a:off x="2850133" y="3104084"/>
            <a:ext cx="215900" cy="144462"/>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29" name="AutoShape 7"/>
          <p:cNvSpPr>
            <a:spLocks noChangeArrowheads="1"/>
          </p:cNvSpPr>
          <p:nvPr/>
        </p:nvSpPr>
        <p:spPr bwMode="auto">
          <a:xfrm>
            <a:off x="4529708" y="3107259"/>
            <a:ext cx="215900" cy="144462"/>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30" name="Rectangle 9"/>
          <p:cNvSpPr>
            <a:spLocks noChangeArrowheads="1"/>
          </p:cNvSpPr>
          <p:nvPr/>
        </p:nvSpPr>
        <p:spPr bwMode="auto">
          <a:xfrm>
            <a:off x="8611170" y="2811984"/>
            <a:ext cx="1979613" cy="647700"/>
          </a:xfrm>
          <a:prstGeom prst="rect">
            <a:avLst/>
          </a:prstGeom>
          <a:solidFill>
            <a:schemeClr val="tx1">
              <a:lumMod val="75000"/>
              <a:lumOff val="25000"/>
            </a:schemeClr>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LICENCIA </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EX ANTE</a:t>
            </a:r>
          </a:p>
        </p:txBody>
      </p:sp>
      <p:sp>
        <p:nvSpPr>
          <p:cNvPr id="31" name="AutoShape 10"/>
          <p:cNvSpPr>
            <a:spLocks noChangeArrowheads="1"/>
          </p:cNvSpPr>
          <p:nvPr/>
        </p:nvSpPr>
        <p:spPr bwMode="auto">
          <a:xfrm>
            <a:off x="7893620" y="3027884"/>
            <a:ext cx="433388" cy="73025"/>
          </a:xfrm>
          <a:prstGeom prst="flowChartProcess">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32" name="AutoShape 11"/>
          <p:cNvSpPr>
            <a:spLocks noChangeArrowheads="1"/>
          </p:cNvSpPr>
          <p:nvPr/>
        </p:nvSpPr>
        <p:spPr bwMode="auto">
          <a:xfrm>
            <a:off x="7892033" y="3169171"/>
            <a:ext cx="433387" cy="74613"/>
          </a:xfrm>
          <a:prstGeom prst="flowChartProcess">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33" name="AutoShape 7"/>
          <p:cNvSpPr>
            <a:spLocks noChangeArrowheads="1"/>
          </p:cNvSpPr>
          <p:nvPr/>
        </p:nvSpPr>
        <p:spPr bwMode="auto">
          <a:xfrm>
            <a:off x="6237858" y="3100909"/>
            <a:ext cx="215900" cy="144462"/>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34" name="Rectangle 2"/>
          <p:cNvSpPr>
            <a:spLocks noChangeArrowheads="1"/>
          </p:cNvSpPr>
          <p:nvPr/>
        </p:nvSpPr>
        <p:spPr bwMode="auto">
          <a:xfrm>
            <a:off x="1770633" y="4073525"/>
            <a:ext cx="1008062" cy="647700"/>
          </a:xfrm>
          <a:prstGeom prst="rect">
            <a:avLst/>
          </a:prstGeom>
          <a:solidFill>
            <a:srgbClr val="5F5F5F"/>
          </a:solidFill>
          <a:ln w="9525">
            <a:solidFill>
              <a:srgbClr val="000000"/>
            </a:solidFill>
            <a:miter lim="800000"/>
            <a:headEnd/>
            <a:tailEnd/>
          </a:ln>
        </p:spPr>
        <p:txBody>
          <a:bodyPr wrap="none"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Mesa de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partes</a:t>
            </a:r>
          </a:p>
        </p:txBody>
      </p:sp>
      <p:sp>
        <p:nvSpPr>
          <p:cNvPr id="35" name="Rectangle 3"/>
          <p:cNvSpPr>
            <a:spLocks noChangeArrowheads="1"/>
          </p:cNvSpPr>
          <p:nvPr/>
        </p:nvSpPr>
        <p:spPr bwMode="auto">
          <a:xfrm>
            <a:off x="3139058" y="4076700"/>
            <a:ext cx="1319212" cy="647700"/>
          </a:xfrm>
          <a:prstGeom prst="rect">
            <a:avLst/>
          </a:prstGeom>
          <a:solidFill>
            <a:srgbClr val="5F5F5F"/>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Evaluación requisitos / CU - ZN</a:t>
            </a:r>
          </a:p>
        </p:txBody>
      </p:sp>
      <p:sp>
        <p:nvSpPr>
          <p:cNvPr id="36" name="Rectangle 5"/>
          <p:cNvSpPr>
            <a:spLocks noChangeArrowheads="1"/>
          </p:cNvSpPr>
          <p:nvPr/>
        </p:nvSpPr>
        <p:spPr bwMode="auto">
          <a:xfrm>
            <a:off x="6525195" y="4078288"/>
            <a:ext cx="1222375" cy="647700"/>
          </a:xfrm>
          <a:prstGeom prst="rect">
            <a:avLst/>
          </a:prstGeom>
          <a:solidFill>
            <a:srgbClr val="5F5F5F"/>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smtClean="0">
                <a:ln>
                  <a:noFill/>
                </a:ln>
                <a:solidFill>
                  <a:srgbClr val="FFFFFF"/>
                </a:solidFill>
                <a:effectLst/>
                <a:uLnTx/>
                <a:uFillTx/>
                <a:latin typeface="Segoe UI Symbol" pitchFamily="34" charset="0"/>
                <a:ea typeface="Segoe UI Symbol" pitchFamily="34" charset="0"/>
              </a:rPr>
              <a:t>Emisión AA notificación</a:t>
            </a:r>
          </a:p>
        </p:txBody>
      </p:sp>
      <p:sp>
        <p:nvSpPr>
          <p:cNvPr id="37" name="AutoShape 6"/>
          <p:cNvSpPr>
            <a:spLocks noChangeArrowheads="1"/>
          </p:cNvSpPr>
          <p:nvPr/>
        </p:nvSpPr>
        <p:spPr bwMode="auto">
          <a:xfrm>
            <a:off x="2850133" y="4362450"/>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38" name="AutoShape 7"/>
          <p:cNvSpPr>
            <a:spLocks noChangeArrowheads="1"/>
          </p:cNvSpPr>
          <p:nvPr/>
        </p:nvSpPr>
        <p:spPr bwMode="auto">
          <a:xfrm>
            <a:off x="4555108" y="4365625"/>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39" name="Rectangle 9"/>
          <p:cNvSpPr>
            <a:spLocks noChangeArrowheads="1"/>
          </p:cNvSpPr>
          <p:nvPr/>
        </p:nvSpPr>
        <p:spPr bwMode="auto">
          <a:xfrm>
            <a:off x="8611170" y="4070350"/>
            <a:ext cx="1979613" cy="647700"/>
          </a:xfrm>
          <a:prstGeom prst="rect">
            <a:avLst/>
          </a:prstGeom>
          <a:solidFill>
            <a:schemeClr val="tx1">
              <a:lumMod val="75000"/>
              <a:lumOff val="25000"/>
            </a:schemeClr>
          </a:solidFill>
          <a:ln w="9525">
            <a:solidFill>
              <a:srgbClr val="000000"/>
            </a:solidFill>
            <a:miter lim="800000"/>
            <a:headEnd/>
            <a:tailEnd/>
          </a:ln>
        </p:spPr>
        <p:txBody>
          <a:bodyPr anchor="ct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s-PE" sz="1400" b="1" i="0" u="none" strike="noStrike" kern="0" cap="none" spc="0" normalizeH="0" baseline="0" noProof="0" dirty="0" smtClean="0">
                <a:ln>
                  <a:noFill/>
                </a:ln>
                <a:solidFill>
                  <a:srgbClr val="FFFFFF"/>
                </a:solidFill>
                <a:effectLst/>
                <a:uLnTx/>
                <a:uFillTx/>
                <a:latin typeface="Segoe UI Symbol" pitchFamily="34" charset="0"/>
                <a:ea typeface="Segoe UI Symbol" pitchFamily="34" charset="0"/>
              </a:rPr>
              <a:t>MAS DE 500 M2</a:t>
            </a:r>
          </a:p>
        </p:txBody>
      </p:sp>
      <p:sp>
        <p:nvSpPr>
          <p:cNvPr id="40" name="AutoShape 10"/>
          <p:cNvSpPr>
            <a:spLocks noChangeArrowheads="1"/>
          </p:cNvSpPr>
          <p:nvPr/>
        </p:nvSpPr>
        <p:spPr bwMode="auto">
          <a:xfrm>
            <a:off x="7893620" y="4286250"/>
            <a:ext cx="433388" cy="73025"/>
          </a:xfrm>
          <a:prstGeom prst="flowChartProcess">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41" name="AutoShape 11"/>
          <p:cNvSpPr>
            <a:spLocks noChangeArrowheads="1"/>
          </p:cNvSpPr>
          <p:nvPr/>
        </p:nvSpPr>
        <p:spPr bwMode="auto">
          <a:xfrm>
            <a:off x="7892033" y="4427538"/>
            <a:ext cx="433387" cy="74612"/>
          </a:xfrm>
          <a:prstGeom prst="flowChartProcess">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42" name="AutoShape 7"/>
          <p:cNvSpPr>
            <a:spLocks noChangeArrowheads="1"/>
          </p:cNvSpPr>
          <p:nvPr/>
        </p:nvSpPr>
        <p:spPr bwMode="auto">
          <a:xfrm>
            <a:off x="6187058" y="4359275"/>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43" name="AutoShape 7"/>
          <p:cNvSpPr>
            <a:spLocks noChangeArrowheads="1"/>
          </p:cNvSpPr>
          <p:nvPr/>
        </p:nvSpPr>
        <p:spPr bwMode="auto">
          <a:xfrm>
            <a:off x="4893245" y="4365625"/>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44" name="AutoShape 7"/>
          <p:cNvSpPr>
            <a:spLocks noChangeArrowheads="1"/>
          </p:cNvSpPr>
          <p:nvPr/>
        </p:nvSpPr>
        <p:spPr bwMode="auto">
          <a:xfrm>
            <a:off x="5202808" y="4365625"/>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45" name="AutoShape 7"/>
          <p:cNvSpPr>
            <a:spLocks noChangeArrowheads="1"/>
          </p:cNvSpPr>
          <p:nvPr/>
        </p:nvSpPr>
        <p:spPr bwMode="auto">
          <a:xfrm>
            <a:off x="5540945" y="4365625"/>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46" name="AutoShape 7"/>
          <p:cNvSpPr>
            <a:spLocks noChangeArrowheads="1"/>
          </p:cNvSpPr>
          <p:nvPr/>
        </p:nvSpPr>
        <p:spPr bwMode="auto">
          <a:xfrm>
            <a:off x="5840983" y="4365625"/>
            <a:ext cx="215900" cy="144463"/>
          </a:xfrm>
          <a:prstGeom prst="rightArrow">
            <a:avLst>
              <a:gd name="adj1" fmla="val 50000"/>
              <a:gd name="adj2" fmla="val 37363"/>
            </a:avLst>
          </a:prstGeom>
          <a:solidFill>
            <a:srgbClr val="FF6600"/>
          </a:solidFill>
          <a:ln w="9525">
            <a:solidFill>
              <a:srgbClr val="000000"/>
            </a:solidFill>
            <a:miter lim="800000"/>
            <a:headEnd/>
            <a:tailEnd/>
          </a:ln>
        </p:spPr>
        <p:txBody>
          <a:bodyPr wrap="none" anchor="ct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s-PE" sz="14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47" name="Line 74"/>
          <p:cNvSpPr>
            <a:spLocks noChangeShapeType="1"/>
          </p:cNvSpPr>
          <p:nvPr/>
        </p:nvSpPr>
        <p:spPr bwMode="auto">
          <a:xfrm flipV="1">
            <a:off x="1559495" y="2492896"/>
            <a:ext cx="9217025" cy="0"/>
          </a:xfrm>
          <a:prstGeom prst="line">
            <a:avLst/>
          </a:prstGeom>
          <a:noFill/>
          <a:ln w="38100">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PE" sz="1800" b="0" i="0" u="none" strike="noStrike" kern="0" cap="none" spc="0" normalizeH="0" baseline="0" noProof="0" smtClean="0">
              <a:ln>
                <a:noFill/>
              </a:ln>
              <a:solidFill>
                <a:sysClr val="windowText" lastClr="000000"/>
              </a:solidFill>
              <a:effectLst/>
              <a:uLnTx/>
              <a:uFillTx/>
              <a:latin typeface="Segoe UI Symbol" pitchFamily="34" charset="0"/>
              <a:ea typeface="Segoe UI Symbol" pitchFamily="34" charset="0"/>
            </a:endParaRPr>
          </a:p>
        </p:txBody>
      </p:sp>
      <p:sp>
        <p:nvSpPr>
          <p:cNvPr id="48" name="Line 75"/>
          <p:cNvSpPr>
            <a:spLocks noChangeShapeType="1"/>
          </p:cNvSpPr>
          <p:nvPr/>
        </p:nvSpPr>
        <p:spPr bwMode="auto">
          <a:xfrm flipV="1">
            <a:off x="1559495" y="3754959"/>
            <a:ext cx="9217025" cy="0"/>
          </a:xfrm>
          <a:prstGeom prst="line">
            <a:avLst/>
          </a:prstGeom>
          <a:noFill/>
          <a:ln w="38100">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PE" sz="1800" b="0" i="0" u="none" strike="noStrike" kern="0" cap="none" spc="0" normalizeH="0" baseline="0" noProof="0" smtClean="0">
              <a:ln>
                <a:noFill/>
              </a:ln>
              <a:solidFill>
                <a:sysClr val="windowText" lastClr="000000"/>
              </a:solidFill>
              <a:effectLst/>
              <a:uLnTx/>
              <a:uFillTx/>
            </a:endParaRPr>
          </a:p>
        </p:txBody>
      </p:sp>
    </p:spTree>
    <p:extLst>
      <p:ext uri="{BB962C8B-B14F-4D97-AF65-F5344CB8AC3E}">
        <p14:creationId xmlns:p14="http://schemas.microsoft.com/office/powerpoint/2010/main" val="3854246229"/>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lide(fromBottom)">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Bottom)">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slide(fromBottom)">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slide(fromBottom)">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slide(fromBottom)">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slide(fromBottom)">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slide(fromBottom)">
                                      <p:cBhvr>
                                        <p:cTn id="42" dur="500"/>
                                        <p:tgtEl>
                                          <p:spTgt spid="19"/>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slide(fromBottom)">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slide(fromBottom)">
                                      <p:cBhvr>
                                        <p:cTn id="50" dur="500"/>
                                        <p:tgtEl>
                                          <p:spTgt spid="18"/>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4" fill="hold" grpId="0" nodeType="click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slide(fromBottom)">
                                      <p:cBhvr>
                                        <p:cTn id="55" dur="500"/>
                                        <p:tgtEl>
                                          <p:spTgt spid="47"/>
                                        </p:tgtEl>
                                      </p:cBhvr>
                                    </p:animEffect>
                                  </p:childTnLst>
                                </p:cTn>
                              </p:par>
                            </p:childTnLst>
                          </p:cTn>
                        </p:par>
                      </p:childTnLst>
                    </p:cTn>
                  </p:par>
                  <p:par>
                    <p:cTn id="56" fill="hold">
                      <p:stCondLst>
                        <p:cond delay="indefinite"/>
                      </p:stCondLst>
                      <p:childTnLst>
                        <p:par>
                          <p:cTn id="57" fill="hold">
                            <p:stCondLst>
                              <p:cond delay="0"/>
                            </p:stCondLst>
                            <p:childTnLst>
                              <p:par>
                                <p:cTn id="58" presetID="12" presetClass="entr" presetSubtype="4" fill="hold" grpId="0" nodeType="click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slide(fromBottom)">
                                      <p:cBhvr>
                                        <p:cTn id="60" dur="500"/>
                                        <p:tgtEl>
                                          <p:spTgt spid="24"/>
                                        </p:tgtEl>
                                      </p:cBhvr>
                                    </p:animEffect>
                                  </p:childTnLst>
                                </p:cTn>
                              </p:par>
                            </p:childTnLst>
                          </p:cTn>
                        </p:par>
                      </p:childTnLst>
                    </p:cTn>
                  </p:par>
                  <p:par>
                    <p:cTn id="61" fill="hold">
                      <p:stCondLst>
                        <p:cond delay="indefinite"/>
                      </p:stCondLst>
                      <p:childTnLst>
                        <p:par>
                          <p:cTn id="62" fill="hold">
                            <p:stCondLst>
                              <p:cond delay="0"/>
                            </p:stCondLst>
                            <p:childTnLst>
                              <p:par>
                                <p:cTn id="63" presetID="12" presetClass="entr" presetSubtype="4" fill="hold" grpId="0"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slide(fromBottom)">
                                      <p:cBhvr>
                                        <p:cTn id="65" dur="500"/>
                                        <p:tgtEl>
                                          <p:spTgt spid="28"/>
                                        </p:tgtEl>
                                      </p:cBhvr>
                                    </p:animEffect>
                                  </p:childTnLst>
                                </p:cTn>
                              </p:par>
                            </p:childTnLst>
                          </p:cTn>
                        </p:par>
                      </p:childTnLst>
                    </p:cTn>
                  </p:par>
                  <p:par>
                    <p:cTn id="66" fill="hold">
                      <p:stCondLst>
                        <p:cond delay="indefinite"/>
                      </p:stCondLst>
                      <p:childTnLst>
                        <p:par>
                          <p:cTn id="67" fill="hold">
                            <p:stCondLst>
                              <p:cond delay="0"/>
                            </p:stCondLst>
                            <p:childTnLst>
                              <p:par>
                                <p:cTn id="68" presetID="12" presetClass="entr" presetSubtype="4"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slide(fromBottom)">
                                      <p:cBhvr>
                                        <p:cTn id="70" dur="500"/>
                                        <p:tgtEl>
                                          <p:spTgt spid="25"/>
                                        </p:tgtEl>
                                      </p:cBhvr>
                                    </p:animEffect>
                                  </p:childTnLst>
                                </p:cTn>
                              </p:par>
                            </p:childTnLst>
                          </p:cTn>
                        </p:par>
                      </p:childTnLst>
                    </p:cTn>
                  </p:par>
                  <p:par>
                    <p:cTn id="71" fill="hold">
                      <p:stCondLst>
                        <p:cond delay="indefinite"/>
                      </p:stCondLst>
                      <p:childTnLst>
                        <p:par>
                          <p:cTn id="72" fill="hold">
                            <p:stCondLst>
                              <p:cond delay="0"/>
                            </p:stCondLst>
                            <p:childTnLst>
                              <p:par>
                                <p:cTn id="73" presetID="12" presetClass="entr" presetSubtype="4" fill="hold" grpId="0" nodeType="click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slide(fromBottom)">
                                      <p:cBhvr>
                                        <p:cTn id="75" dur="500"/>
                                        <p:tgtEl>
                                          <p:spTgt spid="29"/>
                                        </p:tgtEl>
                                      </p:cBhvr>
                                    </p:animEffect>
                                  </p:childTnLst>
                                </p:cTn>
                              </p:par>
                            </p:childTnLst>
                          </p:cTn>
                        </p:par>
                      </p:childTnLst>
                    </p:cTn>
                  </p:par>
                  <p:par>
                    <p:cTn id="76" fill="hold">
                      <p:stCondLst>
                        <p:cond delay="indefinite"/>
                      </p:stCondLst>
                      <p:childTnLst>
                        <p:par>
                          <p:cTn id="77" fill="hold">
                            <p:stCondLst>
                              <p:cond delay="0"/>
                            </p:stCondLst>
                            <p:childTnLst>
                              <p:par>
                                <p:cTn id="78" presetID="12" presetClass="entr" presetSubtype="4" fill="hold" grpId="0" nodeType="click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slide(fromBottom)">
                                      <p:cBhvr>
                                        <p:cTn id="80" dur="500"/>
                                        <p:tgtEl>
                                          <p:spTgt spid="26"/>
                                        </p:tgtEl>
                                      </p:cBhvr>
                                    </p:animEffect>
                                  </p:childTnLst>
                                </p:cTn>
                              </p:par>
                            </p:childTnLst>
                          </p:cTn>
                        </p:par>
                      </p:childTnLst>
                    </p:cTn>
                  </p:par>
                  <p:par>
                    <p:cTn id="81" fill="hold">
                      <p:stCondLst>
                        <p:cond delay="indefinite"/>
                      </p:stCondLst>
                      <p:childTnLst>
                        <p:par>
                          <p:cTn id="82" fill="hold">
                            <p:stCondLst>
                              <p:cond delay="0"/>
                            </p:stCondLst>
                            <p:childTnLst>
                              <p:par>
                                <p:cTn id="83" presetID="12" presetClass="entr" presetSubtype="4" fill="hold" grpId="0" nodeType="click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slide(fromBottom)">
                                      <p:cBhvr>
                                        <p:cTn id="85" dur="500"/>
                                        <p:tgtEl>
                                          <p:spTgt spid="33"/>
                                        </p:tgtEl>
                                      </p:cBhvr>
                                    </p:animEffect>
                                  </p:childTnLst>
                                </p:cTn>
                              </p:par>
                            </p:childTnLst>
                          </p:cTn>
                        </p:par>
                      </p:childTnLst>
                    </p:cTn>
                  </p:par>
                  <p:par>
                    <p:cTn id="86" fill="hold">
                      <p:stCondLst>
                        <p:cond delay="indefinite"/>
                      </p:stCondLst>
                      <p:childTnLst>
                        <p:par>
                          <p:cTn id="87" fill="hold">
                            <p:stCondLst>
                              <p:cond delay="0"/>
                            </p:stCondLst>
                            <p:childTnLst>
                              <p:par>
                                <p:cTn id="88" presetID="12" presetClass="entr" presetSubtype="4" fill="hold" grpId="0" nodeType="click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slide(fromBottom)">
                                      <p:cBhvr>
                                        <p:cTn id="90" dur="500"/>
                                        <p:tgtEl>
                                          <p:spTgt spid="27"/>
                                        </p:tgtEl>
                                      </p:cBhvr>
                                    </p:animEffect>
                                  </p:childTnLst>
                                </p:cTn>
                              </p:par>
                            </p:childTnLst>
                          </p:cTn>
                        </p:par>
                      </p:childTnLst>
                    </p:cTn>
                  </p:par>
                  <p:par>
                    <p:cTn id="91" fill="hold">
                      <p:stCondLst>
                        <p:cond delay="indefinite"/>
                      </p:stCondLst>
                      <p:childTnLst>
                        <p:par>
                          <p:cTn id="92" fill="hold">
                            <p:stCondLst>
                              <p:cond delay="0"/>
                            </p:stCondLst>
                            <p:childTnLst>
                              <p:par>
                                <p:cTn id="93" presetID="12" presetClass="entr" presetSubtype="4" fill="hold" grpId="0" nodeType="click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slide(fromBottom)">
                                      <p:cBhvr>
                                        <p:cTn id="95" dur="500"/>
                                        <p:tgtEl>
                                          <p:spTgt spid="31"/>
                                        </p:tgtEl>
                                      </p:cBhvr>
                                    </p:animEffect>
                                  </p:childTnLst>
                                </p:cTn>
                              </p:par>
                              <p:par>
                                <p:cTn id="96" presetID="12" presetClass="entr" presetSubtype="4" fill="hold" grpId="0" nodeType="with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slide(fromBottom)">
                                      <p:cBhvr>
                                        <p:cTn id="98" dur="500"/>
                                        <p:tgtEl>
                                          <p:spTgt spid="32"/>
                                        </p:tgtEl>
                                      </p:cBhvr>
                                    </p:animEffect>
                                  </p:childTnLst>
                                </p:cTn>
                              </p:par>
                            </p:childTnLst>
                          </p:cTn>
                        </p:par>
                      </p:childTnLst>
                    </p:cTn>
                  </p:par>
                  <p:par>
                    <p:cTn id="99" fill="hold">
                      <p:stCondLst>
                        <p:cond delay="indefinite"/>
                      </p:stCondLst>
                      <p:childTnLst>
                        <p:par>
                          <p:cTn id="100" fill="hold">
                            <p:stCondLst>
                              <p:cond delay="0"/>
                            </p:stCondLst>
                            <p:childTnLst>
                              <p:par>
                                <p:cTn id="101" presetID="12" presetClass="entr" presetSubtype="4" fill="hold" grpId="0" nodeType="click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slide(fromBottom)">
                                      <p:cBhvr>
                                        <p:cTn id="103" dur="500"/>
                                        <p:tgtEl>
                                          <p:spTgt spid="30"/>
                                        </p:tgtEl>
                                      </p:cBhvr>
                                    </p:animEffect>
                                  </p:childTnLst>
                                </p:cTn>
                              </p:par>
                            </p:childTnLst>
                          </p:cTn>
                        </p:par>
                      </p:childTnLst>
                    </p:cTn>
                  </p:par>
                  <p:par>
                    <p:cTn id="104" fill="hold">
                      <p:stCondLst>
                        <p:cond delay="indefinite"/>
                      </p:stCondLst>
                      <p:childTnLst>
                        <p:par>
                          <p:cTn id="105" fill="hold">
                            <p:stCondLst>
                              <p:cond delay="0"/>
                            </p:stCondLst>
                            <p:childTnLst>
                              <p:par>
                                <p:cTn id="106" presetID="12" presetClass="entr" presetSubtype="4" fill="hold" grpId="0" nodeType="click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slide(fromBottom)">
                                      <p:cBhvr>
                                        <p:cTn id="108" dur="500"/>
                                        <p:tgtEl>
                                          <p:spTgt spid="48"/>
                                        </p:tgtEl>
                                      </p:cBhvr>
                                    </p:animEffect>
                                  </p:childTnLst>
                                </p:cTn>
                              </p:par>
                            </p:childTnLst>
                          </p:cTn>
                        </p:par>
                      </p:childTnLst>
                    </p:cTn>
                  </p:par>
                  <p:par>
                    <p:cTn id="109" fill="hold">
                      <p:stCondLst>
                        <p:cond delay="indefinite"/>
                      </p:stCondLst>
                      <p:childTnLst>
                        <p:par>
                          <p:cTn id="110" fill="hold">
                            <p:stCondLst>
                              <p:cond delay="0"/>
                            </p:stCondLst>
                            <p:childTnLst>
                              <p:par>
                                <p:cTn id="111" presetID="12" presetClass="entr" presetSubtype="4" fill="hold" grpId="0" nodeType="clickEffect">
                                  <p:stCondLst>
                                    <p:cond delay="0"/>
                                  </p:stCondLst>
                                  <p:childTnLst>
                                    <p:set>
                                      <p:cBhvr>
                                        <p:cTn id="112" dur="1" fill="hold">
                                          <p:stCondLst>
                                            <p:cond delay="0"/>
                                          </p:stCondLst>
                                        </p:cTn>
                                        <p:tgtEl>
                                          <p:spTgt spid="34"/>
                                        </p:tgtEl>
                                        <p:attrNameLst>
                                          <p:attrName>style.visibility</p:attrName>
                                        </p:attrNameLst>
                                      </p:cBhvr>
                                      <p:to>
                                        <p:strVal val="visible"/>
                                      </p:to>
                                    </p:set>
                                    <p:animEffect transition="in" filter="slide(fromBottom)">
                                      <p:cBhvr>
                                        <p:cTn id="113" dur="500"/>
                                        <p:tgtEl>
                                          <p:spTgt spid="34"/>
                                        </p:tgtEl>
                                      </p:cBhvr>
                                    </p:animEffect>
                                  </p:childTnLst>
                                </p:cTn>
                              </p:par>
                            </p:childTnLst>
                          </p:cTn>
                        </p:par>
                      </p:childTnLst>
                    </p:cTn>
                  </p:par>
                  <p:par>
                    <p:cTn id="114" fill="hold">
                      <p:stCondLst>
                        <p:cond delay="indefinite"/>
                      </p:stCondLst>
                      <p:childTnLst>
                        <p:par>
                          <p:cTn id="115" fill="hold">
                            <p:stCondLst>
                              <p:cond delay="0"/>
                            </p:stCondLst>
                            <p:childTnLst>
                              <p:par>
                                <p:cTn id="116" presetID="12" presetClass="entr" presetSubtype="4" fill="hold" grpId="0" nodeType="clickEffect">
                                  <p:stCondLst>
                                    <p:cond delay="0"/>
                                  </p:stCondLst>
                                  <p:childTnLst>
                                    <p:set>
                                      <p:cBhvr>
                                        <p:cTn id="117" dur="1" fill="hold">
                                          <p:stCondLst>
                                            <p:cond delay="0"/>
                                          </p:stCondLst>
                                        </p:cTn>
                                        <p:tgtEl>
                                          <p:spTgt spid="37"/>
                                        </p:tgtEl>
                                        <p:attrNameLst>
                                          <p:attrName>style.visibility</p:attrName>
                                        </p:attrNameLst>
                                      </p:cBhvr>
                                      <p:to>
                                        <p:strVal val="visible"/>
                                      </p:to>
                                    </p:set>
                                    <p:animEffect transition="in" filter="slide(fromBottom)">
                                      <p:cBhvr>
                                        <p:cTn id="118" dur="500"/>
                                        <p:tgtEl>
                                          <p:spTgt spid="37"/>
                                        </p:tgtEl>
                                      </p:cBhvr>
                                    </p:animEffect>
                                  </p:childTnLst>
                                </p:cTn>
                              </p:par>
                            </p:childTnLst>
                          </p:cTn>
                        </p:par>
                      </p:childTnLst>
                    </p:cTn>
                  </p:par>
                  <p:par>
                    <p:cTn id="119" fill="hold">
                      <p:stCondLst>
                        <p:cond delay="indefinite"/>
                      </p:stCondLst>
                      <p:childTnLst>
                        <p:par>
                          <p:cTn id="120" fill="hold">
                            <p:stCondLst>
                              <p:cond delay="0"/>
                            </p:stCondLst>
                            <p:childTnLst>
                              <p:par>
                                <p:cTn id="121" presetID="12" presetClass="entr" presetSubtype="4" fill="hold" grpId="0" nodeType="clickEffect">
                                  <p:stCondLst>
                                    <p:cond delay="0"/>
                                  </p:stCondLst>
                                  <p:childTnLst>
                                    <p:set>
                                      <p:cBhvr>
                                        <p:cTn id="122" dur="1" fill="hold">
                                          <p:stCondLst>
                                            <p:cond delay="0"/>
                                          </p:stCondLst>
                                        </p:cTn>
                                        <p:tgtEl>
                                          <p:spTgt spid="35"/>
                                        </p:tgtEl>
                                        <p:attrNameLst>
                                          <p:attrName>style.visibility</p:attrName>
                                        </p:attrNameLst>
                                      </p:cBhvr>
                                      <p:to>
                                        <p:strVal val="visible"/>
                                      </p:to>
                                    </p:set>
                                    <p:animEffect transition="in" filter="slide(fromBottom)">
                                      <p:cBhvr>
                                        <p:cTn id="123" dur="500"/>
                                        <p:tgtEl>
                                          <p:spTgt spid="35"/>
                                        </p:tgtEl>
                                      </p:cBhvr>
                                    </p:animEffect>
                                  </p:childTnLst>
                                </p:cTn>
                              </p:par>
                            </p:childTnLst>
                          </p:cTn>
                        </p:par>
                      </p:childTnLst>
                    </p:cTn>
                  </p:par>
                  <p:par>
                    <p:cTn id="124" fill="hold">
                      <p:stCondLst>
                        <p:cond delay="indefinite"/>
                      </p:stCondLst>
                      <p:childTnLst>
                        <p:par>
                          <p:cTn id="125" fill="hold">
                            <p:stCondLst>
                              <p:cond delay="0"/>
                            </p:stCondLst>
                            <p:childTnLst>
                              <p:par>
                                <p:cTn id="126" presetID="12" presetClass="entr" presetSubtype="4" fill="hold" grpId="0" nodeType="clickEffect">
                                  <p:stCondLst>
                                    <p:cond delay="0"/>
                                  </p:stCondLst>
                                  <p:childTnLst>
                                    <p:set>
                                      <p:cBhvr>
                                        <p:cTn id="127" dur="1" fill="hold">
                                          <p:stCondLst>
                                            <p:cond delay="0"/>
                                          </p:stCondLst>
                                        </p:cTn>
                                        <p:tgtEl>
                                          <p:spTgt spid="38"/>
                                        </p:tgtEl>
                                        <p:attrNameLst>
                                          <p:attrName>style.visibility</p:attrName>
                                        </p:attrNameLst>
                                      </p:cBhvr>
                                      <p:to>
                                        <p:strVal val="visible"/>
                                      </p:to>
                                    </p:set>
                                    <p:animEffect transition="in" filter="slide(fromBottom)">
                                      <p:cBhvr>
                                        <p:cTn id="128" dur="500"/>
                                        <p:tgtEl>
                                          <p:spTgt spid="38"/>
                                        </p:tgtEl>
                                      </p:cBhvr>
                                    </p:animEffect>
                                  </p:childTnLst>
                                </p:cTn>
                              </p:par>
                            </p:childTnLst>
                          </p:cTn>
                        </p:par>
                      </p:childTnLst>
                    </p:cTn>
                  </p:par>
                  <p:par>
                    <p:cTn id="129" fill="hold">
                      <p:stCondLst>
                        <p:cond delay="indefinite"/>
                      </p:stCondLst>
                      <p:childTnLst>
                        <p:par>
                          <p:cTn id="130" fill="hold">
                            <p:stCondLst>
                              <p:cond delay="0"/>
                            </p:stCondLst>
                            <p:childTnLst>
                              <p:par>
                                <p:cTn id="131" presetID="12" presetClass="entr" presetSubtype="4" fill="hold" grpId="0" nodeType="click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slide(fromBottom)">
                                      <p:cBhvr>
                                        <p:cTn id="133" dur="500"/>
                                        <p:tgtEl>
                                          <p:spTgt spid="43"/>
                                        </p:tgtEl>
                                      </p:cBhvr>
                                    </p:animEffect>
                                  </p:childTnLst>
                                </p:cTn>
                              </p:par>
                            </p:childTnLst>
                          </p:cTn>
                        </p:par>
                      </p:childTnLst>
                    </p:cTn>
                  </p:par>
                  <p:par>
                    <p:cTn id="134" fill="hold">
                      <p:stCondLst>
                        <p:cond delay="indefinite"/>
                      </p:stCondLst>
                      <p:childTnLst>
                        <p:par>
                          <p:cTn id="135" fill="hold">
                            <p:stCondLst>
                              <p:cond delay="0"/>
                            </p:stCondLst>
                            <p:childTnLst>
                              <p:par>
                                <p:cTn id="136" presetID="12" presetClass="entr" presetSubtype="4" fill="hold" grpId="0" nodeType="clickEffect">
                                  <p:stCondLst>
                                    <p:cond delay="0"/>
                                  </p:stCondLst>
                                  <p:childTnLst>
                                    <p:set>
                                      <p:cBhvr>
                                        <p:cTn id="137" dur="1" fill="hold">
                                          <p:stCondLst>
                                            <p:cond delay="0"/>
                                          </p:stCondLst>
                                        </p:cTn>
                                        <p:tgtEl>
                                          <p:spTgt spid="44"/>
                                        </p:tgtEl>
                                        <p:attrNameLst>
                                          <p:attrName>style.visibility</p:attrName>
                                        </p:attrNameLst>
                                      </p:cBhvr>
                                      <p:to>
                                        <p:strVal val="visible"/>
                                      </p:to>
                                    </p:set>
                                    <p:animEffect transition="in" filter="slide(fromBottom)">
                                      <p:cBhvr>
                                        <p:cTn id="138" dur="500"/>
                                        <p:tgtEl>
                                          <p:spTgt spid="44"/>
                                        </p:tgtEl>
                                      </p:cBhvr>
                                    </p:animEffect>
                                  </p:childTnLst>
                                </p:cTn>
                              </p:par>
                            </p:childTnLst>
                          </p:cTn>
                        </p:par>
                      </p:childTnLst>
                    </p:cTn>
                  </p:par>
                  <p:par>
                    <p:cTn id="139" fill="hold">
                      <p:stCondLst>
                        <p:cond delay="indefinite"/>
                      </p:stCondLst>
                      <p:childTnLst>
                        <p:par>
                          <p:cTn id="140" fill="hold">
                            <p:stCondLst>
                              <p:cond delay="0"/>
                            </p:stCondLst>
                            <p:childTnLst>
                              <p:par>
                                <p:cTn id="141" presetID="12" presetClass="entr" presetSubtype="4" fill="hold" grpId="0" nodeType="clickEffect">
                                  <p:stCondLst>
                                    <p:cond delay="0"/>
                                  </p:stCondLst>
                                  <p:childTnLst>
                                    <p:set>
                                      <p:cBhvr>
                                        <p:cTn id="142" dur="1" fill="hold">
                                          <p:stCondLst>
                                            <p:cond delay="0"/>
                                          </p:stCondLst>
                                        </p:cTn>
                                        <p:tgtEl>
                                          <p:spTgt spid="45"/>
                                        </p:tgtEl>
                                        <p:attrNameLst>
                                          <p:attrName>style.visibility</p:attrName>
                                        </p:attrNameLst>
                                      </p:cBhvr>
                                      <p:to>
                                        <p:strVal val="visible"/>
                                      </p:to>
                                    </p:set>
                                    <p:animEffect transition="in" filter="slide(fromBottom)">
                                      <p:cBhvr>
                                        <p:cTn id="143" dur="500"/>
                                        <p:tgtEl>
                                          <p:spTgt spid="45"/>
                                        </p:tgtEl>
                                      </p:cBhvr>
                                    </p:animEffect>
                                  </p:childTnLst>
                                </p:cTn>
                              </p:par>
                            </p:childTnLst>
                          </p:cTn>
                        </p:par>
                      </p:childTnLst>
                    </p:cTn>
                  </p:par>
                  <p:par>
                    <p:cTn id="144" fill="hold">
                      <p:stCondLst>
                        <p:cond delay="indefinite"/>
                      </p:stCondLst>
                      <p:childTnLst>
                        <p:par>
                          <p:cTn id="145" fill="hold">
                            <p:stCondLst>
                              <p:cond delay="0"/>
                            </p:stCondLst>
                            <p:childTnLst>
                              <p:par>
                                <p:cTn id="146" presetID="12" presetClass="entr" presetSubtype="4" fill="hold" grpId="0" nodeType="clickEffect">
                                  <p:stCondLst>
                                    <p:cond delay="0"/>
                                  </p:stCondLst>
                                  <p:childTnLst>
                                    <p:set>
                                      <p:cBhvr>
                                        <p:cTn id="147" dur="1" fill="hold">
                                          <p:stCondLst>
                                            <p:cond delay="0"/>
                                          </p:stCondLst>
                                        </p:cTn>
                                        <p:tgtEl>
                                          <p:spTgt spid="46"/>
                                        </p:tgtEl>
                                        <p:attrNameLst>
                                          <p:attrName>style.visibility</p:attrName>
                                        </p:attrNameLst>
                                      </p:cBhvr>
                                      <p:to>
                                        <p:strVal val="visible"/>
                                      </p:to>
                                    </p:set>
                                    <p:animEffect transition="in" filter="slide(fromBottom)">
                                      <p:cBhvr>
                                        <p:cTn id="148" dur="500"/>
                                        <p:tgtEl>
                                          <p:spTgt spid="46"/>
                                        </p:tgtEl>
                                      </p:cBhvr>
                                    </p:animEffect>
                                  </p:childTnLst>
                                </p:cTn>
                              </p:par>
                            </p:childTnLst>
                          </p:cTn>
                        </p:par>
                      </p:childTnLst>
                    </p:cTn>
                  </p:par>
                  <p:par>
                    <p:cTn id="149" fill="hold">
                      <p:stCondLst>
                        <p:cond delay="indefinite"/>
                      </p:stCondLst>
                      <p:childTnLst>
                        <p:par>
                          <p:cTn id="150" fill="hold">
                            <p:stCondLst>
                              <p:cond delay="0"/>
                            </p:stCondLst>
                            <p:childTnLst>
                              <p:par>
                                <p:cTn id="151" presetID="12" presetClass="entr" presetSubtype="4" fill="hold" grpId="0" nodeType="clickEffect">
                                  <p:stCondLst>
                                    <p:cond delay="0"/>
                                  </p:stCondLst>
                                  <p:childTnLst>
                                    <p:set>
                                      <p:cBhvr>
                                        <p:cTn id="152" dur="1" fill="hold">
                                          <p:stCondLst>
                                            <p:cond delay="0"/>
                                          </p:stCondLst>
                                        </p:cTn>
                                        <p:tgtEl>
                                          <p:spTgt spid="42"/>
                                        </p:tgtEl>
                                        <p:attrNameLst>
                                          <p:attrName>style.visibility</p:attrName>
                                        </p:attrNameLst>
                                      </p:cBhvr>
                                      <p:to>
                                        <p:strVal val="visible"/>
                                      </p:to>
                                    </p:set>
                                    <p:animEffect transition="in" filter="slide(fromBottom)">
                                      <p:cBhvr>
                                        <p:cTn id="153" dur="500"/>
                                        <p:tgtEl>
                                          <p:spTgt spid="42"/>
                                        </p:tgtEl>
                                      </p:cBhvr>
                                    </p:animEffect>
                                  </p:childTnLst>
                                </p:cTn>
                              </p:par>
                            </p:childTnLst>
                          </p:cTn>
                        </p:par>
                      </p:childTnLst>
                    </p:cTn>
                  </p:par>
                  <p:par>
                    <p:cTn id="154" fill="hold">
                      <p:stCondLst>
                        <p:cond delay="indefinite"/>
                      </p:stCondLst>
                      <p:childTnLst>
                        <p:par>
                          <p:cTn id="155" fill="hold">
                            <p:stCondLst>
                              <p:cond delay="0"/>
                            </p:stCondLst>
                            <p:childTnLst>
                              <p:par>
                                <p:cTn id="156" presetID="12" presetClass="entr" presetSubtype="4" fill="hold" grpId="0" nodeType="clickEffect">
                                  <p:stCondLst>
                                    <p:cond delay="0"/>
                                  </p:stCondLst>
                                  <p:childTnLst>
                                    <p:set>
                                      <p:cBhvr>
                                        <p:cTn id="157" dur="1" fill="hold">
                                          <p:stCondLst>
                                            <p:cond delay="0"/>
                                          </p:stCondLst>
                                        </p:cTn>
                                        <p:tgtEl>
                                          <p:spTgt spid="36"/>
                                        </p:tgtEl>
                                        <p:attrNameLst>
                                          <p:attrName>style.visibility</p:attrName>
                                        </p:attrNameLst>
                                      </p:cBhvr>
                                      <p:to>
                                        <p:strVal val="visible"/>
                                      </p:to>
                                    </p:set>
                                    <p:animEffect transition="in" filter="slide(fromBottom)">
                                      <p:cBhvr>
                                        <p:cTn id="158" dur="500"/>
                                        <p:tgtEl>
                                          <p:spTgt spid="36"/>
                                        </p:tgtEl>
                                      </p:cBhvr>
                                    </p:animEffect>
                                  </p:childTnLst>
                                </p:cTn>
                              </p:par>
                            </p:childTnLst>
                          </p:cTn>
                        </p:par>
                      </p:childTnLst>
                    </p:cTn>
                  </p:par>
                  <p:par>
                    <p:cTn id="159" fill="hold">
                      <p:stCondLst>
                        <p:cond delay="indefinite"/>
                      </p:stCondLst>
                      <p:childTnLst>
                        <p:par>
                          <p:cTn id="160" fill="hold">
                            <p:stCondLst>
                              <p:cond delay="0"/>
                            </p:stCondLst>
                            <p:childTnLst>
                              <p:par>
                                <p:cTn id="161" presetID="12" presetClass="entr" presetSubtype="4" fill="hold" grpId="0" nodeType="clickEffect">
                                  <p:stCondLst>
                                    <p:cond delay="0"/>
                                  </p:stCondLst>
                                  <p:childTnLst>
                                    <p:set>
                                      <p:cBhvr>
                                        <p:cTn id="162" dur="1" fill="hold">
                                          <p:stCondLst>
                                            <p:cond delay="0"/>
                                          </p:stCondLst>
                                        </p:cTn>
                                        <p:tgtEl>
                                          <p:spTgt spid="40"/>
                                        </p:tgtEl>
                                        <p:attrNameLst>
                                          <p:attrName>style.visibility</p:attrName>
                                        </p:attrNameLst>
                                      </p:cBhvr>
                                      <p:to>
                                        <p:strVal val="visible"/>
                                      </p:to>
                                    </p:set>
                                    <p:animEffect transition="in" filter="slide(fromBottom)">
                                      <p:cBhvr>
                                        <p:cTn id="163" dur="500"/>
                                        <p:tgtEl>
                                          <p:spTgt spid="40"/>
                                        </p:tgtEl>
                                      </p:cBhvr>
                                    </p:animEffect>
                                  </p:childTnLst>
                                </p:cTn>
                              </p:par>
                              <p:par>
                                <p:cTn id="164" presetID="12" presetClass="entr" presetSubtype="4" fill="hold" grpId="0" nodeType="withEffect">
                                  <p:stCondLst>
                                    <p:cond delay="0"/>
                                  </p:stCondLst>
                                  <p:childTnLst>
                                    <p:set>
                                      <p:cBhvr>
                                        <p:cTn id="165" dur="1" fill="hold">
                                          <p:stCondLst>
                                            <p:cond delay="0"/>
                                          </p:stCondLst>
                                        </p:cTn>
                                        <p:tgtEl>
                                          <p:spTgt spid="41"/>
                                        </p:tgtEl>
                                        <p:attrNameLst>
                                          <p:attrName>style.visibility</p:attrName>
                                        </p:attrNameLst>
                                      </p:cBhvr>
                                      <p:to>
                                        <p:strVal val="visible"/>
                                      </p:to>
                                    </p:set>
                                    <p:animEffect transition="in" filter="slide(fromBottom)">
                                      <p:cBhvr>
                                        <p:cTn id="166" dur="500"/>
                                        <p:tgtEl>
                                          <p:spTgt spid="41"/>
                                        </p:tgtEl>
                                      </p:cBhvr>
                                    </p:animEffect>
                                  </p:childTnLst>
                                </p:cTn>
                              </p:par>
                            </p:childTnLst>
                          </p:cTn>
                        </p:par>
                      </p:childTnLst>
                    </p:cTn>
                  </p:par>
                  <p:par>
                    <p:cTn id="167" fill="hold">
                      <p:stCondLst>
                        <p:cond delay="indefinite"/>
                      </p:stCondLst>
                      <p:childTnLst>
                        <p:par>
                          <p:cTn id="168" fill="hold">
                            <p:stCondLst>
                              <p:cond delay="0"/>
                            </p:stCondLst>
                            <p:childTnLst>
                              <p:par>
                                <p:cTn id="169" presetID="12" presetClass="entr" presetSubtype="4" fill="hold" grpId="0" nodeType="clickEffect">
                                  <p:stCondLst>
                                    <p:cond delay="0"/>
                                  </p:stCondLst>
                                  <p:childTnLst>
                                    <p:set>
                                      <p:cBhvr>
                                        <p:cTn id="170" dur="1" fill="hold">
                                          <p:stCondLst>
                                            <p:cond delay="0"/>
                                          </p:stCondLst>
                                        </p:cTn>
                                        <p:tgtEl>
                                          <p:spTgt spid="39"/>
                                        </p:tgtEl>
                                        <p:attrNameLst>
                                          <p:attrName>style.visibility</p:attrName>
                                        </p:attrNameLst>
                                      </p:cBhvr>
                                      <p:to>
                                        <p:strVal val="visible"/>
                                      </p:to>
                                    </p:set>
                                    <p:animEffect transition="in" filter="slide(fromBottom)">
                                      <p:cBhvr>
                                        <p:cTn id="171" dur="500"/>
                                        <p:tgtEl>
                                          <p:spTgt spid="39"/>
                                        </p:tgtEl>
                                      </p:cBhvr>
                                    </p:animEffect>
                                  </p:childTnLst>
                                </p:cTn>
                              </p:par>
                            </p:childTnLst>
                          </p:cTn>
                        </p:par>
                      </p:childTnLst>
                    </p:cTn>
                  </p:par>
                  <p:par>
                    <p:cTn id="172" fill="hold">
                      <p:stCondLst>
                        <p:cond delay="indefinite"/>
                      </p:stCondLst>
                      <p:childTnLst>
                        <p:par>
                          <p:cTn id="173" fill="hold">
                            <p:stCondLst>
                              <p:cond delay="0"/>
                            </p:stCondLst>
                            <p:childTnLst>
                              <p:par>
                                <p:cTn id="174" presetID="2" presetClass="entr" presetSubtype="4" fill="hold" grpId="0" nodeType="clickEffect">
                                  <p:stCondLst>
                                    <p:cond delay="0"/>
                                  </p:stCondLst>
                                  <p:childTnLst>
                                    <p:set>
                                      <p:cBhvr>
                                        <p:cTn id="175" dur="1" fill="hold">
                                          <p:stCondLst>
                                            <p:cond delay="0"/>
                                          </p:stCondLst>
                                        </p:cTn>
                                        <p:tgtEl>
                                          <p:spTgt spid="21"/>
                                        </p:tgtEl>
                                        <p:attrNameLst>
                                          <p:attrName>style.visibility</p:attrName>
                                        </p:attrNameLst>
                                      </p:cBhvr>
                                      <p:to>
                                        <p:strVal val="visible"/>
                                      </p:to>
                                    </p:set>
                                    <p:anim calcmode="lin" valueType="num">
                                      <p:cBhvr additive="base">
                                        <p:cTn id="176" dur="500" fill="hold"/>
                                        <p:tgtEl>
                                          <p:spTgt spid="21"/>
                                        </p:tgtEl>
                                        <p:attrNameLst>
                                          <p:attrName>ppt_x</p:attrName>
                                        </p:attrNameLst>
                                      </p:cBhvr>
                                      <p:tavLst>
                                        <p:tav tm="0">
                                          <p:val>
                                            <p:strVal val="#ppt_x"/>
                                          </p:val>
                                        </p:tav>
                                        <p:tav tm="100000">
                                          <p:val>
                                            <p:strVal val="#ppt_x"/>
                                          </p:val>
                                        </p:tav>
                                      </p:tavLst>
                                    </p:anim>
                                    <p:anim calcmode="lin" valueType="num">
                                      <p:cBhvr additive="base">
                                        <p:cTn id="17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78" fill="hold">
                      <p:stCondLst>
                        <p:cond delay="indefinite"/>
                      </p:stCondLst>
                      <p:childTnLst>
                        <p:par>
                          <p:cTn id="179" fill="hold">
                            <p:stCondLst>
                              <p:cond delay="0"/>
                            </p:stCondLst>
                            <p:childTnLst>
                              <p:par>
                                <p:cTn id="180" presetID="12" presetClass="entr" presetSubtype="4" fill="hold" grpId="0" nodeType="clickEffect">
                                  <p:stCondLst>
                                    <p:cond delay="0"/>
                                  </p:stCondLst>
                                  <p:childTnLst>
                                    <p:set>
                                      <p:cBhvr>
                                        <p:cTn id="181" dur="1" fill="hold">
                                          <p:stCondLst>
                                            <p:cond delay="0"/>
                                          </p:stCondLst>
                                        </p:cTn>
                                        <p:tgtEl>
                                          <p:spTgt spid="22"/>
                                        </p:tgtEl>
                                        <p:attrNameLst>
                                          <p:attrName>style.visibility</p:attrName>
                                        </p:attrNameLst>
                                      </p:cBhvr>
                                      <p:to>
                                        <p:strVal val="visible"/>
                                      </p:to>
                                    </p:set>
                                    <p:animEffect transition="in" filter="slide(fromBottom)">
                                      <p:cBhvr>
                                        <p:cTn id="18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4" grpId="0" animBg="1"/>
      <p:bldP spid="15"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smtClean="0">
                <a:solidFill>
                  <a:srgbClr val="C00000"/>
                </a:solidFill>
                <a:latin typeface="Segoe UI Semilight" panose="020B0402040204020203" pitchFamily="34" charset="0"/>
                <a:cs typeface="Segoe UI Semilight" panose="020B0402040204020203" pitchFamily="34" charset="0"/>
              </a:rPr>
              <a:t>TUPA MODELO - LICENCIAS </a:t>
            </a:r>
            <a:r>
              <a:rPr lang="es-PE" altLang="es-PE" sz="2800" b="1" smtClean="0">
                <a:solidFill>
                  <a:srgbClr val="C00000"/>
                </a:solidFill>
                <a:latin typeface="Segoe UI Semilight" panose="020B0402040204020203" pitchFamily="34" charset="0"/>
                <a:cs typeface="Segoe UI Semilight" panose="020B0402040204020203" pitchFamily="34" charset="0"/>
              </a:rPr>
              <a:t>DE FUNCIONAMIENTO</a:t>
            </a:r>
            <a:endParaRPr lang="es-PE" altLang="es-PE" sz="2800" b="1" dirty="0">
              <a:solidFill>
                <a:srgbClr val="C00000"/>
              </a:solidFill>
              <a:latin typeface="Arial Narrow" pitchFamily="34" charset="0"/>
              <a:cs typeface="Adobe Hebrew" pitchFamily="18" charset="-79"/>
            </a:endParaRPr>
          </a:p>
        </p:txBody>
      </p:sp>
      <p:sp>
        <p:nvSpPr>
          <p:cNvPr id="49" name="48 Conector recto"/>
          <p:cNvSpPr/>
          <p:nvPr/>
        </p:nvSpPr>
        <p:spPr>
          <a:xfrm>
            <a:off x="383667" y="1268760"/>
            <a:ext cx="10816038" cy="0"/>
          </a:xfrm>
          <a:prstGeom prst="line">
            <a:avLst/>
          </a:prstGeom>
        </p:spPr>
        <p:style>
          <a:lnRef idx="2">
            <a:schemeClr val="dk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grpSp>
        <p:nvGrpSpPr>
          <p:cNvPr id="50" name="49 Grupo"/>
          <p:cNvGrpSpPr/>
          <p:nvPr/>
        </p:nvGrpSpPr>
        <p:grpSpPr>
          <a:xfrm>
            <a:off x="2670243" y="1633342"/>
            <a:ext cx="8490589" cy="594577"/>
            <a:chOff x="1811361" y="31881"/>
            <a:chExt cx="6613574" cy="594577"/>
          </a:xfrm>
        </p:grpSpPr>
        <p:sp>
          <p:nvSpPr>
            <p:cNvPr id="51" name="50 Rectángulo"/>
            <p:cNvSpPr/>
            <p:nvPr/>
          </p:nvSpPr>
          <p:spPr>
            <a:xfrm>
              <a:off x="1811361" y="31881"/>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52" name="51 Rectángulo"/>
            <p:cNvSpPr/>
            <p:nvPr/>
          </p:nvSpPr>
          <p:spPr>
            <a:xfrm>
              <a:off x="1811361" y="31881"/>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sz="1800" kern="1200" dirty="0" smtClean="0">
                  <a:latin typeface="Segoe UI Symbol" pitchFamily="34" charset="0"/>
                  <a:ea typeface="Segoe UI Symbol" pitchFamily="34" charset="0"/>
                </a:rPr>
                <a:t>(1) Se incorporan cambios de usos según Nuevo Reglamento de Inspecciones Técnicas de Seguridad en Edificaciones (DS 058-2014-PCM)</a:t>
              </a:r>
              <a:endParaRPr lang="es-PE" sz="1800" kern="1200" dirty="0">
                <a:latin typeface="Segoe UI Symbol" pitchFamily="34" charset="0"/>
                <a:ea typeface="Segoe UI Symbol" pitchFamily="34" charset="0"/>
              </a:endParaRPr>
            </a:p>
          </p:txBody>
        </p:sp>
      </p:grpSp>
      <p:grpSp>
        <p:nvGrpSpPr>
          <p:cNvPr id="53" name="52 Grupo"/>
          <p:cNvGrpSpPr/>
          <p:nvPr/>
        </p:nvGrpSpPr>
        <p:grpSpPr>
          <a:xfrm>
            <a:off x="2670243" y="2492896"/>
            <a:ext cx="8490589" cy="594577"/>
            <a:chOff x="1811361" y="656187"/>
            <a:chExt cx="6613574" cy="594577"/>
          </a:xfrm>
        </p:grpSpPr>
        <p:sp>
          <p:nvSpPr>
            <p:cNvPr id="54" name="53 Rectángulo"/>
            <p:cNvSpPr/>
            <p:nvPr/>
          </p:nvSpPr>
          <p:spPr>
            <a:xfrm>
              <a:off x="1811361" y="656187"/>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55" name="54 Rectángulo"/>
            <p:cNvSpPr/>
            <p:nvPr/>
          </p:nvSpPr>
          <p:spPr>
            <a:xfrm>
              <a:off x="1811361" y="656187"/>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smtClean="0">
                  <a:latin typeface="Segoe UI Symbol" pitchFamily="34" charset="0"/>
                  <a:ea typeface="Segoe UI Symbol" pitchFamily="34" charset="0"/>
                </a:rPr>
                <a:t>(2) Incorporación </a:t>
              </a:r>
              <a:r>
                <a:rPr lang="es-PE" dirty="0" smtClean="0">
                  <a:latin typeface="Segoe UI Symbol" pitchFamily="34" charset="0"/>
                  <a:ea typeface="Segoe UI Symbol" pitchFamily="34" charset="0"/>
                </a:rPr>
                <a:t>de modificaciones introducidas por Ley 30230: requisito de ITSE, stand, mercados y abastos (centros comerciales)</a:t>
              </a:r>
              <a:endParaRPr lang="es-PE" sz="1800" kern="1200" dirty="0">
                <a:latin typeface="Segoe UI Symbol" pitchFamily="34" charset="0"/>
                <a:ea typeface="Segoe UI Symbol" pitchFamily="34" charset="0"/>
              </a:endParaRPr>
            </a:p>
          </p:txBody>
        </p:sp>
      </p:grpSp>
      <p:grpSp>
        <p:nvGrpSpPr>
          <p:cNvPr id="56" name="55 Grupo"/>
          <p:cNvGrpSpPr/>
          <p:nvPr/>
        </p:nvGrpSpPr>
        <p:grpSpPr>
          <a:xfrm>
            <a:off x="2670243" y="3386011"/>
            <a:ext cx="8490589" cy="594577"/>
            <a:chOff x="1811361" y="1280494"/>
            <a:chExt cx="6613574" cy="594577"/>
          </a:xfrm>
        </p:grpSpPr>
        <p:sp>
          <p:nvSpPr>
            <p:cNvPr id="57" name="56 Rectángulo"/>
            <p:cNvSpPr/>
            <p:nvPr/>
          </p:nvSpPr>
          <p:spPr>
            <a:xfrm>
              <a:off x="1811361" y="1280494"/>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58" name="57 Rectángulo"/>
            <p:cNvSpPr/>
            <p:nvPr/>
          </p:nvSpPr>
          <p:spPr>
            <a:xfrm>
              <a:off x="1811361" y="1280494"/>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dirty="0" smtClean="0">
                  <a:latin typeface="Segoe UI Symbol" pitchFamily="34" charset="0"/>
                  <a:ea typeface="Segoe UI Symbol" pitchFamily="34" charset="0"/>
                </a:rPr>
                <a:t>(3) </a:t>
              </a:r>
              <a:r>
                <a:rPr lang="es-PE" sz="1800" kern="1200" dirty="0" smtClean="0">
                  <a:latin typeface="Segoe UI Symbol" pitchFamily="34" charset="0"/>
                  <a:ea typeface="Segoe UI Symbol" pitchFamily="34" charset="0"/>
                </a:rPr>
                <a:t>Establecimiento de licencias conjuntas con anuncios simples y toldos</a:t>
              </a:r>
            </a:p>
          </p:txBody>
        </p:sp>
      </p:grpSp>
      <p:grpSp>
        <p:nvGrpSpPr>
          <p:cNvPr id="59" name="58 Grupo"/>
          <p:cNvGrpSpPr/>
          <p:nvPr/>
        </p:nvGrpSpPr>
        <p:grpSpPr>
          <a:xfrm>
            <a:off x="2670243" y="4135820"/>
            <a:ext cx="8490589" cy="661332"/>
            <a:chOff x="1811361" y="1904800"/>
            <a:chExt cx="6613574" cy="661332"/>
          </a:xfrm>
        </p:grpSpPr>
        <p:sp>
          <p:nvSpPr>
            <p:cNvPr id="60" name="59 Rectángulo"/>
            <p:cNvSpPr/>
            <p:nvPr/>
          </p:nvSpPr>
          <p:spPr>
            <a:xfrm>
              <a:off x="1811361" y="1904800"/>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61" name="60 Rectángulo"/>
            <p:cNvSpPr/>
            <p:nvPr/>
          </p:nvSpPr>
          <p:spPr>
            <a:xfrm>
              <a:off x="1811361" y="1971555"/>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sz="1800" kern="1200" dirty="0" smtClean="0">
                  <a:latin typeface="Segoe UI Symbol" pitchFamily="34" charset="0"/>
                  <a:ea typeface="Segoe UI Symbol" pitchFamily="34" charset="0"/>
                </a:rPr>
                <a:t>(4) Establecimiento de licencias conjuntas con anuncios luminosos e iluminados</a:t>
              </a:r>
            </a:p>
          </p:txBody>
        </p:sp>
      </p:grpSp>
      <p:grpSp>
        <p:nvGrpSpPr>
          <p:cNvPr id="62" name="61 Grupo"/>
          <p:cNvGrpSpPr/>
          <p:nvPr/>
        </p:nvGrpSpPr>
        <p:grpSpPr>
          <a:xfrm>
            <a:off x="2670243" y="4850647"/>
            <a:ext cx="8520101" cy="666585"/>
            <a:chOff x="1811361" y="2510593"/>
            <a:chExt cx="6636562" cy="666585"/>
          </a:xfrm>
        </p:grpSpPr>
        <p:sp>
          <p:nvSpPr>
            <p:cNvPr id="63" name="62 Rectángulo"/>
            <p:cNvSpPr/>
            <p:nvPr/>
          </p:nvSpPr>
          <p:spPr>
            <a:xfrm>
              <a:off x="1811361" y="2510593"/>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64" name="63 Rectángulo"/>
            <p:cNvSpPr/>
            <p:nvPr/>
          </p:nvSpPr>
          <p:spPr>
            <a:xfrm>
              <a:off x="1834349" y="2582601"/>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sz="1800" kern="1200" dirty="0" smtClean="0">
                  <a:latin typeface="Segoe UI Symbol" pitchFamily="34" charset="0"/>
                  <a:ea typeface="Segoe UI Symbol" pitchFamily="34" charset="0"/>
                </a:rPr>
                <a:t>(5) Aprobación por la SGP de la PCM </a:t>
              </a:r>
            </a:p>
          </p:txBody>
        </p:sp>
      </p:grpSp>
      <p:grpSp>
        <p:nvGrpSpPr>
          <p:cNvPr id="71" name="70 Grupo"/>
          <p:cNvGrpSpPr/>
          <p:nvPr/>
        </p:nvGrpSpPr>
        <p:grpSpPr>
          <a:xfrm>
            <a:off x="455676" y="1473313"/>
            <a:ext cx="1884039" cy="4547975"/>
            <a:chOff x="0" y="2152"/>
            <a:chExt cx="1703762" cy="4547975"/>
          </a:xfrm>
        </p:grpSpPr>
        <p:sp>
          <p:nvSpPr>
            <p:cNvPr id="72" name="71 Rectángulo"/>
            <p:cNvSpPr/>
            <p:nvPr/>
          </p:nvSpPr>
          <p:spPr>
            <a:xfrm>
              <a:off x="0" y="2152"/>
              <a:ext cx="1684987" cy="4403959"/>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73" name="72 Rectángulo"/>
            <p:cNvSpPr/>
            <p:nvPr/>
          </p:nvSpPr>
          <p:spPr>
            <a:xfrm>
              <a:off x="18775" y="146168"/>
              <a:ext cx="1684987" cy="440395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defTabSz="800100">
                <a:lnSpc>
                  <a:spcPct val="90000"/>
                </a:lnSpc>
                <a:spcBef>
                  <a:spcPct val="0"/>
                </a:spcBef>
                <a:spcAft>
                  <a:spcPct val="35000"/>
                </a:spcAft>
              </a:pPr>
              <a:r>
                <a:rPr lang="es-PE" sz="1800" b="1" kern="1200" dirty="0" smtClean="0">
                  <a:latin typeface="Segoe UI Symbol" pitchFamily="34" charset="0"/>
                  <a:ea typeface="Segoe UI Symbol" pitchFamily="34" charset="0"/>
                </a:rPr>
                <a:t>PRINCIPALES ALCANCES DEL TUPA MODELO</a:t>
              </a:r>
              <a:endParaRPr lang="es-PE" sz="1800" b="1" kern="1200" dirty="0">
                <a:latin typeface="Segoe UI Symbol" pitchFamily="34" charset="0"/>
                <a:ea typeface="Segoe UI Symbol" pitchFamily="34" charset="0"/>
              </a:endParaRPr>
            </a:p>
          </p:txBody>
        </p:sp>
      </p:grpSp>
      <p:sp>
        <p:nvSpPr>
          <p:cNvPr id="74" name="73 Conector recto"/>
          <p:cNvSpPr/>
          <p:nvPr/>
        </p:nvSpPr>
        <p:spPr>
          <a:xfrm>
            <a:off x="2615878" y="2369892"/>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75" name="74 Conector recto"/>
          <p:cNvSpPr/>
          <p:nvPr/>
        </p:nvSpPr>
        <p:spPr>
          <a:xfrm>
            <a:off x="2615878" y="3282231"/>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76" name="75 Conector recto"/>
          <p:cNvSpPr/>
          <p:nvPr/>
        </p:nvSpPr>
        <p:spPr>
          <a:xfrm>
            <a:off x="2615878" y="4050553"/>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77" name="76 Conector recto"/>
          <p:cNvSpPr/>
          <p:nvPr/>
        </p:nvSpPr>
        <p:spPr>
          <a:xfrm>
            <a:off x="2615878" y="4746867"/>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28" name="27 Conector recto"/>
          <p:cNvSpPr/>
          <p:nvPr/>
        </p:nvSpPr>
        <p:spPr>
          <a:xfrm>
            <a:off x="2627747" y="5517232"/>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29" name="AutoShape 31">
            <a:hlinkClick r:id="rId3" action="ppaction://hlinksldjump" highlightClick="1"/>
          </p:cNvPr>
          <p:cNvSpPr>
            <a:spLocks noChangeArrowheads="1"/>
          </p:cNvSpPr>
          <p:nvPr/>
        </p:nvSpPr>
        <p:spPr bwMode="auto">
          <a:xfrm>
            <a:off x="10955947" y="1655816"/>
            <a:ext cx="468645" cy="405031"/>
          </a:xfrm>
          <a:prstGeom prst="actionButtonForwardNex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PE">
              <a:solidFill>
                <a:srgbClr val="000000"/>
              </a:solidFill>
              <a:cs typeface="Arial" charset="0"/>
            </a:endParaRPr>
          </a:p>
        </p:txBody>
      </p:sp>
    </p:spTree>
    <p:extLst>
      <p:ext uri="{BB962C8B-B14F-4D97-AF65-F5344CB8AC3E}">
        <p14:creationId xmlns:p14="http://schemas.microsoft.com/office/powerpoint/2010/main" val="3854573468"/>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000"/>
                                        <p:tgtEl>
                                          <p:spTgt spid="49"/>
                                        </p:tgtEl>
                                      </p:cBhvr>
                                    </p:animEffect>
                                    <p:anim calcmode="lin" valueType="num">
                                      <p:cBhvr>
                                        <p:cTn id="13" dur="1000" fill="hold"/>
                                        <p:tgtEl>
                                          <p:spTgt spid="49"/>
                                        </p:tgtEl>
                                        <p:attrNameLst>
                                          <p:attrName>ppt_x</p:attrName>
                                        </p:attrNameLst>
                                      </p:cBhvr>
                                      <p:tavLst>
                                        <p:tav tm="0">
                                          <p:val>
                                            <p:strVal val="#ppt_x"/>
                                          </p:val>
                                        </p:tav>
                                        <p:tav tm="100000">
                                          <p:val>
                                            <p:strVal val="#ppt_x"/>
                                          </p:val>
                                        </p:tav>
                                      </p:tavLst>
                                    </p:anim>
                                    <p:anim calcmode="lin" valueType="num">
                                      <p:cBhvr>
                                        <p:cTn id="14"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000"/>
                                        <p:tgtEl>
                                          <p:spTgt spid="50"/>
                                        </p:tgtEl>
                                      </p:cBhvr>
                                    </p:animEffect>
                                    <p:anim calcmode="lin" valueType="num">
                                      <p:cBhvr>
                                        <p:cTn id="20" dur="1000" fill="hold"/>
                                        <p:tgtEl>
                                          <p:spTgt spid="50"/>
                                        </p:tgtEl>
                                        <p:attrNameLst>
                                          <p:attrName>ppt_x</p:attrName>
                                        </p:attrNameLst>
                                      </p:cBhvr>
                                      <p:tavLst>
                                        <p:tav tm="0">
                                          <p:val>
                                            <p:strVal val="#ppt_x"/>
                                          </p:val>
                                        </p:tav>
                                        <p:tav tm="100000">
                                          <p:val>
                                            <p:strVal val="#ppt_x"/>
                                          </p:val>
                                        </p:tav>
                                      </p:tavLst>
                                    </p:anim>
                                    <p:anim calcmode="lin" valueType="num">
                                      <p:cBhvr>
                                        <p:cTn id="21" dur="1000" fill="hold"/>
                                        <p:tgtEl>
                                          <p:spTgt spid="5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1000"/>
                                        <p:tgtEl>
                                          <p:spTgt spid="74"/>
                                        </p:tgtEl>
                                      </p:cBhvr>
                                    </p:animEffect>
                                    <p:anim calcmode="lin" valueType="num">
                                      <p:cBhvr>
                                        <p:cTn id="25" dur="1000" fill="hold"/>
                                        <p:tgtEl>
                                          <p:spTgt spid="74"/>
                                        </p:tgtEl>
                                        <p:attrNameLst>
                                          <p:attrName>ppt_x</p:attrName>
                                        </p:attrNameLst>
                                      </p:cBhvr>
                                      <p:tavLst>
                                        <p:tav tm="0">
                                          <p:val>
                                            <p:strVal val="#ppt_x"/>
                                          </p:val>
                                        </p:tav>
                                        <p:tav tm="100000">
                                          <p:val>
                                            <p:strVal val="#ppt_x"/>
                                          </p:val>
                                        </p:tav>
                                      </p:tavLst>
                                    </p:anim>
                                    <p:anim calcmode="lin" valueType="num">
                                      <p:cBhvr>
                                        <p:cTn id="26"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1000"/>
                                        <p:tgtEl>
                                          <p:spTgt spid="75"/>
                                        </p:tgtEl>
                                      </p:cBhvr>
                                    </p:animEffect>
                                    <p:anim calcmode="lin" valueType="num">
                                      <p:cBhvr>
                                        <p:cTn id="32" dur="1000" fill="hold"/>
                                        <p:tgtEl>
                                          <p:spTgt spid="75"/>
                                        </p:tgtEl>
                                        <p:attrNameLst>
                                          <p:attrName>ppt_x</p:attrName>
                                        </p:attrNameLst>
                                      </p:cBhvr>
                                      <p:tavLst>
                                        <p:tav tm="0">
                                          <p:val>
                                            <p:strVal val="#ppt_x"/>
                                          </p:val>
                                        </p:tav>
                                        <p:tav tm="100000">
                                          <p:val>
                                            <p:strVal val="#ppt_x"/>
                                          </p:val>
                                        </p:tav>
                                      </p:tavLst>
                                    </p:anim>
                                    <p:anim calcmode="lin" valueType="num">
                                      <p:cBhvr>
                                        <p:cTn id="33" dur="1000" fill="hold"/>
                                        <p:tgtEl>
                                          <p:spTgt spid="7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fade">
                                      <p:cBhvr>
                                        <p:cTn id="36" dur="1000"/>
                                        <p:tgtEl>
                                          <p:spTgt spid="53"/>
                                        </p:tgtEl>
                                      </p:cBhvr>
                                    </p:animEffect>
                                    <p:anim calcmode="lin" valueType="num">
                                      <p:cBhvr>
                                        <p:cTn id="37" dur="1000" fill="hold"/>
                                        <p:tgtEl>
                                          <p:spTgt spid="53"/>
                                        </p:tgtEl>
                                        <p:attrNameLst>
                                          <p:attrName>ppt_x</p:attrName>
                                        </p:attrNameLst>
                                      </p:cBhvr>
                                      <p:tavLst>
                                        <p:tav tm="0">
                                          <p:val>
                                            <p:strVal val="#ppt_x"/>
                                          </p:val>
                                        </p:tav>
                                        <p:tav tm="100000">
                                          <p:val>
                                            <p:strVal val="#ppt_x"/>
                                          </p:val>
                                        </p:tav>
                                      </p:tavLst>
                                    </p:anim>
                                    <p:anim calcmode="lin" valueType="num">
                                      <p:cBhvr>
                                        <p:cTn id="38"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1000"/>
                                        <p:tgtEl>
                                          <p:spTgt spid="76"/>
                                        </p:tgtEl>
                                      </p:cBhvr>
                                    </p:animEffect>
                                    <p:anim calcmode="lin" valueType="num">
                                      <p:cBhvr>
                                        <p:cTn id="44" dur="1000" fill="hold"/>
                                        <p:tgtEl>
                                          <p:spTgt spid="76"/>
                                        </p:tgtEl>
                                        <p:attrNameLst>
                                          <p:attrName>ppt_x</p:attrName>
                                        </p:attrNameLst>
                                      </p:cBhvr>
                                      <p:tavLst>
                                        <p:tav tm="0">
                                          <p:val>
                                            <p:strVal val="#ppt_x"/>
                                          </p:val>
                                        </p:tav>
                                        <p:tav tm="100000">
                                          <p:val>
                                            <p:strVal val="#ppt_x"/>
                                          </p:val>
                                        </p:tav>
                                      </p:tavLst>
                                    </p:anim>
                                    <p:anim calcmode="lin" valueType="num">
                                      <p:cBhvr>
                                        <p:cTn id="45" dur="1000" fill="hold"/>
                                        <p:tgtEl>
                                          <p:spTgt spid="76"/>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fade">
                                      <p:cBhvr>
                                        <p:cTn id="48" dur="1000"/>
                                        <p:tgtEl>
                                          <p:spTgt spid="56"/>
                                        </p:tgtEl>
                                      </p:cBhvr>
                                    </p:animEffect>
                                    <p:anim calcmode="lin" valueType="num">
                                      <p:cBhvr>
                                        <p:cTn id="49" dur="1000" fill="hold"/>
                                        <p:tgtEl>
                                          <p:spTgt spid="56"/>
                                        </p:tgtEl>
                                        <p:attrNameLst>
                                          <p:attrName>ppt_x</p:attrName>
                                        </p:attrNameLst>
                                      </p:cBhvr>
                                      <p:tavLst>
                                        <p:tav tm="0">
                                          <p:val>
                                            <p:strVal val="#ppt_x"/>
                                          </p:val>
                                        </p:tav>
                                        <p:tav tm="100000">
                                          <p:val>
                                            <p:strVal val="#ppt_x"/>
                                          </p:val>
                                        </p:tav>
                                      </p:tavLst>
                                    </p:anim>
                                    <p:anim calcmode="lin" valueType="num">
                                      <p:cBhvr>
                                        <p:cTn id="50"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fade">
                                      <p:cBhvr>
                                        <p:cTn id="55" dur="1000"/>
                                        <p:tgtEl>
                                          <p:spTgt spid="77"/>
                                        </p:tgtEl>
                                      </p:cBhvr>
                                    </p:animEffect>
                                    <p:anim calcmode="lin" valueType="num">
                                      <p:cBhvr>
                                        <p:cTn id="56" dur="1000" fill="hold"/>
                                        <p:tgtEl>
                                          <p:spTgt spid="77"/>
                                        </p:tgtEl>
                                        <p:attrNameLst>
                                          <p:attrName>ppt_x</p:attrName>
                                        </p:attrNameLst>
                                      </p:cBhvr>
                                      <p:tavLst>
                                        <p:tav tm="0">
                                          <p:val>
                                            <p:strVal val="#ppt_x"/>
                                          </p:val>
                                        </p:tav>
                                        <p:tav tm="100000">
                                          <p:val>
                                            <p:strVal val="#ppt_x"/>
                                          </p:val>
                                        </p:tav>
                                      </p:tavLst>
                                    </p:anim>
                                    <p:anim calcmode="lin" valueType="num">
                                      <p:cBhvr>
                                        <p:cTn id="57" dur="1000" fill="hold"/>
                                        <p:tgtEl>
                                          <p:spTgt spid="77"/>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1000"/>
                                        <p:tgtEl>
                                          <p:spTgt spid="59"/>
                                        </p:tgtEl>
                                      </p:cBhvr>
                                    </p:animEffect>
                                    <p:anim calcmode="lin" valueType="num">
                                      <p:cBhvr>
                                        <p:cTn id="61" dur="1000" fill="hold"/>
                                        <p:tgtEl>
                                          <p:spTgt spid="59"/>
                                        </p:tgtEl>
                                        <p:attrNameLst>
                                          <p:attrName>ppt_x</p:attrName>
                                        </p:attrNameLst>
                                      </p:cBhvr>
                                      <p:tavLst>
                                        <p:tav tm="0">
                                          <p:val>
                                            <p:strVal val="#ppt_x"/>
                                          </p:val>
                                        </p:tav>
                                        <p:tav tm="100000">
                                          <p:val>
                                            <p:strVal val="#ppt_x"/>
                                          </p:val>
                                        </p:tav>
                                      </p:tavLst>
                                    </p:anim>
                                    <p:anim calcmode="lin" valueType="num">
                                      <p:cBhvr>
                                        <p:cTn id="6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1000"/>
                                        <p:tgtEl>
                                          <p:spTgt spid="62"/>
                                        </p:tgtEl>
                                      </p:cBhvr>
                                    </p:animEffect>
                                    <p:anim calcmode="lin" valueType="num">
                                      <p:cBhvr>
                                        <p:cTn id="73" dur="1000" fill="hold"/>
                                        <p:tgtEl>
                                          <p:spTgt spid="62"/>
                                        </p:tgtEl>
                                        <p:attrNameLst>
                                          <p:attrName>ppt_x</p:attrName>
                                        </p:attrNameLst>
                                      </p:cBhvr>
                                      <p:tavLst>
                                        <p:tav tm="0">
                                          <p:val>
                                            <p:strVal val="#ppt_x"/>
                                          </p:val>
                                        </p:tav>
                                        <p:tav tm="100000">
                                          <p:val>
                                            <p:strVal val="#ppt_x"/>
                                          </p:val>
                                        </p:tav>
                                      </p:tavLst>
                                    </p:anim>
                                    <p:anim calcmode="lin" valueType="num">
                                      <p:cBhvr>
                                        <p:cTn id="74"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ángulo 19"/>
          <p:cNvSpPr/>
          <p:nvPr/>
        </p:nvSpPr>
        <p:spPr>
          <a:xfrm rot="10800000">
            <a:off x="1055440" y="332656"/>
            <a:ext cx="2991695"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sp>
        <p:nvSpPr>
          <p:cNvPr id="13" name="3 Rectángulo"/>
          <p:cNvSpPr>
            <a:spLocks noChangeArrowheads="1"/>
          </p:cNvSpPr>
          <p:nvPr/>
        </p:nvSpPr>
        <p:spPr bwMode="auto">
          <a:xfrm>
            <a:off x="1059551" y="260648"/>
            <a:ext cx="352428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s-PE" altLang="es-PE" sz="4800" b="1" dirty="0" smtClean="0">
                <a:solidFill>
                  <a:srgbClr val="C00000"/>
                </a:solidFill>
                <a:latin typeface="Segoe UI Semilight" panose="020B0402040204020203" pitchFamily="34" charset="0"/>
                <a:cs typeface="Segoe UI Semilight" panose="020B0402040204020203" pitchFamily="34" charset="0"/>
              </a:rPr>
              <a:t>Contenido</a:t>
            </a:r>
            <a:endParaRPr lang="es-PE" altLang="es-PE" sz="2800" b="1" dirty="0">
              <a:solidFill>
                <a:srgbClr val="C00000"/>
              </a:solidFill>
              <a:latin typeface="Arial Narrow" pitchFamily="34" charset="0"/>
              <a:cs typeface="Adobe Hebrew" pitchFamily="18" charset="-79"/>
            </a:endParaRPr>
          </a:p>
        </p:txBody>
      </p:sp>
      <p:sp>
        <p:nvSpPr>
          <p:cNvPr id="23" name="Rectángulo 22"/>
          <p:cNvSpPr/>
          <p:nvPr/>
        </p:nvSpPr>
        <p:spPr>
          <a:xfrm rot="16200000">
            <a:off x="-1173532" y="1857271"/>
            <a:ext cx="3754384" cy="705154"/>
          </a:xfrm>
          <a:prstGeom prst="rect">
            <a:avLst/>
          </a:prstGeom>
          <a:gradFill>
            <a:gsLst>
              <a:gs pos="22000">
                <a:schemeClr val="bg1">
                  <a:lumMod val="75000"/>
                </a:schemeClr>
              </a:gs>
              <a:gs pos="64000">
                <a:schemeClr val="bg1">
                  <a:lumMod val="95000"/>
                </a:schemeClr>
              </a:gs>
              <a:gs pos="43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sp>
        <p:nvSpPr>
          <p:cNvPr id="24" name="Rectángulo 19"/>
          <p:cNvSpPr/>
          <p:nvPr/>
        </p:nvSpPr>
        <p:spPr>
          <a:xfrm rot="5400000">
            <a:off x="-785584" y="5009576"/>
            <a:ext cx="2991695"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sp>
        <p:nvSpPr>
          <p:cNvPr id="19" name="Rectángulo 19"/>
          <p:cNvSpPr/>
          <p:nvPr/>
        </p:nvSpPr>
        <p:spPr>
          <a:xfrm>
            <a:off x="9813047"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pic>
        <p:nvPicPr>
          <p:cNvPr id="27" name="9 Imagen" descr="LOGO CNC.jpg"/>
          <p:cNvPicPr>
            <a:picLocks noChangeAspect="1"/>
          </p:cNvPicPr>
          <p:nvPr/>
        </p:nvPicPr>
        <p:blipFill rotWithShape="1">
          <a:blip r:embed="rId2"/>
          <a:srcRect l="75924" t="29468" r="4005" b="25346"/>
          <a:stretch/>
        </p:blipFill>
        <p:spPr bwMode="auto">
          <a:xfrm>
            <a:off x="1959584" y="3049771"/>
            <a:ext cx="876498" cy="629983"/>
          </a:xfrm>
          <a:prstGeom prst="rect">
            <a:avLst/>
          </a:prstGeom>
          <a:noFill/>
          <a:ln w="9525">
            <a:noFill/>
            <a:miter lim="800000"/>
            <a:headEnd/>
            <a:tailEnd/>
          </a:ln>
        </p:spPr>
      </p:pic>
      <p:sp>
        <p:nvSpPr>
          <p:cNvPr id="14" name="Rectángulo 19"/>
          <p:cNvSpPr/>
          <p:nvPr/>
        </p:nvSpPr>
        <p:spPr>
          <a:xfrm>
            <a:off x="9877530" y="86410"/>
            <a:ext cx="2314470" cy="1164728"/>
          </a:xfrm>
          <a:prstGeom prst="rightArrow">
            <a:avLst>
              <a:gd name="adj1" fmla="val 60532"/>
              <a:gd name="adj2" fmla="val 51298"/>
            </a:avLst>
          </a:prstGeom>
          <a:gradFill>
            <a:gsLst>
              <a:gs pos="7000">
                <a:schemeClr val="bg1">
                  <a:lumMod val="75000"/>
                </a:schemeClr>
              </a:gs>
              <a:gs pos="48000">
                <a:schemeClr val="bg1">
                  <a:lumMod val="95000"/>
                </a:schemeClr>
              </a:gs>
              <a:gs pos="24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sp>
        <p:nvSpPr>
          <p:cNvPr id="12" name="11 CuadroTexto"/>
          <p:cNvSpPr txBox="1"/>
          <p:nvPr/>
        </p:nvSpPr>
        <p:spPr>
          <a:xfrm>
            <a:off x="3215680" y="2996952"/>
            <a:ext cx="7920880" cy="830997"/>
          </a:xfrm>
          <a:prstGeom prst="rect">
            <a:avLst/>
          </a:prstGeom>
          <a:noFill/>
        </p:spPr>
        <p:txBody>
          <a:bodyPr wrap="square" rtlCol="0">
            <a:spAutoFit/>
          </a:bodyPr>
          <a:lstStyle/>
          <a:p>
            <a:r>
              <a:rPr lang="es-PE" sz="2400" b="1" dirty="0" smtClean="0">
                <a:solidFill>
                  <a:prstClr val="black"/>
                </a:solidFill>
                <a:latin typeface="Segoe UI Symbol" pitchFamily="34" charset="0"/>
                <a:ea typeface="Segoe UI Symbol" pitchFamily="34" charset="0"/>
              </a:rPr>
              <a:t>TUPA MODELO – CONEXIONES DOMICILIARIAS DE AGUA POTABLE</a:t>
            </a:r>
            <a:endParaRPr lang="es-PE" sz="2400" b="1" dirty="0">
              <a:solidFill>
                <a:prstClr val="black"/>
              </a:solidFill>
              <a:latin typeface="Segoe UI Symbol" pitchFamily="34" charset="0"/>
              <a:ea typeface="Segoe UI Symbol" pitchFamily="34" charset="0"/>
            </a:endParaRPr>
          </a:p>
        </p:txBody>
      </p:sp>
    </p:spTree>
    <p:extLst>
      <p:ext uri="{BB962C8B-B14F-4D97-AF65-F5344CB8AC3E}">
        <p14:creationId xmlns:p14="http://schemas.microsoft.com/office/powerpoint/2010/main" val="367744650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9"/>
          <p:cNvSpPr/>
          <p:nvPr/>
        </p:nvSpPr>
        <p:spPr>
          <a:xfrm rot="10800000">
            <a:off x="-24680"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Rectángulo 19"/>
          <p:cNvSpPr/>
          <p:nvPr/>
        </p:nvSpPr>
        <p:spPr>
          <a:xfrm>
            <a:off x="9813047" y="290149"/>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3 Rectángulo"/>
          <p:cNvSpPr>
            <a:spLocks noChangeArrowheads="1"/>
          </p:cNvSpPr>
          <p:nvPr/>
        </p:nvSpPr>
        <p:spPr bwMode="auto">
          <a:xfrm>
            <a:off x="-24680" y="290715"/>
            <a:ext cx="122166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s-PE" altLang="es-PE" sz="2800" b="1" dirty="0" smtClean="0">
                <a:solidFill>
                  <a:srgbClr val="C00000"/>
                </a:solidFill>
                <a:latin typeface="Segoe UI Semilight" panose="020B0402040204020203" pitchFamily="34" charset="0"/>
                <a:cs typeface="Segoe UI Semilight" panose="020B0402040204020203" pitchFamily="34" charset="0"/>
              </a:rPr>
              <a:t>TUPA MODELO – CONEXIONES DOMICILIARIAS DE AGUA POTABLE</a:t>
            </a:r>
            <a:endParaRPr lang="es-PE" altLang="es-PE" sz="2800" b="1" dirty="0">
              <a:solidFill>
                <a:srgbClr val="C00000"/>
              </a:solidFill>
              <a:latin typeface="Arial Narrow" pitchFamily="34" charset="0"/>
              <a:cs typeface="Adobe Hebrew" pitchFamily="18" charset="-79"/>
            </a:endParaRPr>
          </a:p>
        </p:txBody>
      </p:sp>
      <p:sp>
        <p:nvSpPr>
          <p:cNvPr id="49" name="48 Conector recto"/>
          <p:cNvSpPr/>
          <p:nvPr/>
        </p:nvSpPr>
        <p:spPr>
          <a:xfrm>
            <a:off x="467544" y="1340768"/>
            <a:ext cx="10816038" cy="0"/>
          </a:xfrm>
          <a:prstGeom prst="line">
            <a:avLst/>
          </a:prstGeom>
        </p:spPr>
        <p:style>
          <a:lnRef idx="2">
            <a:schemeClr val="dk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grpSp>
        <p:nvGrpSpPr>
          <p:cNvPr id="50" name="49 Grupo"/>
          <p:cNvGrpSpPr/>
          <p:nvPr/>
        </p:nvGrpSpPr>
        <p:grpSpPr>
          <a:xfrm>
            <a:off x="2754120" y="1642770"/>
            <a:ext cx="8490589" cy="594577"/>
            <a:chOff x="1811361" y="31881"/>
            <a:chExt cx="6613574" cy="594577"/>
          </a:xfrm>
        </p:grpSpPr>
        <p:sp>
          <p:nvSpPr>
            <p:cNvPr id="51" name="50 Rectángulo"/>
            <p:cNvSpPr/>
            <p:nvPr/>
          </p:nvSpPr>
          <p:spPr>
            <a:xfrm>
              <a:off x="1811361" y="31881"/>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52" name="51 Rectángulo"/>
            <p:cNvSpPr/>
            <p:nvPr/>
          </p:nvSpPr>
          <p:spPr>
            <a:xfrm>
              <a:off x="1811361" y="31881"/>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sz="1800" b="1" kern="1200" dirty="0" smtClean="0">
                  <a:latin typeface="Segoe UI Symbol" pitchFamily="34" charset="0"/>
                  <a:ea typeface="Segoe UI Symbol" pitchFamily="34" charset="0"/>
                </a:rPr>
                <a:t>(1) Adecuación a </a:t>
              </a:r>
              <a:r>
                <a:rPr lang="es-PE" b="1" dirty="0" smtClean="0">
                  <a:latin typeface="Segoe UI Symbol" pitchFamily="34" charset="0"/>
                  <a:ea typeface="Segoe UI Symbol" pitchFamily="34" charset="0"/>
                </a:rPr>
                <a:t>DL 1014 y Ley 30230</a:t>
              </a:r>
              <a:endParaRPr lang="es-PE" sz="1800" b="1" kern="1200" dirty="0">
                <a:latin typeface="Segoe UI Symbol" pitchFamily="34" charset="0"/>
                <a:ea typeface="Segoe UI Symbol" pitchFamily="34" charset="0"/>
              </a:endParaRPr>
            </a:p>
          </p:txBody>
        </p:sp>
      </p:grpSp>
      <p:grpSp>
        <p:nvGrpSpPr>
          <p:cNvPr id="53" name="52 Grupo"/>
          <p:cNvGrpSpPr/>
          <p:nvPr/>
        </p:nvGrpSpPr>
        <p:grpSpPr>
          <a:xfrm>
            <a:off x="2754120" y="2502324"/>
            <a:ext cx="8490589" cy="638644"/>
            <a:chOff x="1811361" y="656187"/>
            <a:chExt cx="6613574" cy="638644"/>
          </a:xfrm>
        </p:grpSpPr>
        <p:sp>
          <p:nvSpPr>
            <p:cNvPr id="54" name="53 Rectángulo"/>
            <p:cNvSpPr/>
            <p:nvPr/>
          </p:nvSpPr>
          <p:spPr>
            <a:xfrm>
              <a:off x="1811361" y="656187"/>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55" name="54 Rectángulo"/>
            <p:cNvSpPr/>
            <p:nvPr/>
          </p:nvSpPr>
          <p:spPr>
            <a:xfrm>
              <a:off x="1811361" y="700254"/>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b="1" dirty="0" smtClean="0">
                  <a:latin typeface="Segoe UI Symbol" pitchFamily="34" charset="0"/>
                  <a:ea typeface="Segoe UI Symbol" pitchFamily="34" charset="0"/>
                </a:rPr>
                <a:t>(2) Inexigibilidad de trámite por interferencia de vías</a:t>
              </a:r>
              <a:endParaRPr lang="es-PE" sz="1800" b="1" kern="1200" dirty="0">
                <a:latin typeface="Segoe UI Symbol" pitchFamily="34" charset="0"/>
                <a:ea typeface="Segoe UI Symbol" pitchFamily="34" charset="0"/>
              </a:endParaRPr>
            </a:p>
          </p:txBody>
        </p:sp>
      </p:grpSp>
      <p:grpSp>
        <p:nvGrpSpPr>
          <p:cNvPr id="56" name="55 Grupo"/>
          <p:cNvGrpSpPr/>
          <p:nvPr/>
        </p:nvGrpSpPr>
        <p:grpSpPr>
          <a:xfrm>
            <a:off x="2754120" y="3410487"/>
            <a:ext cx="8490589" cy="594577"/>
            <a:chOff x="1811361" y="1280494"/>
            <a:chExt cx="6613574" cy="594577"/>
          </a:xfrm>
        </p:grpSpPr>
        <p:sp>
          <p:nvSpPr>
            <p:cNvPr id="57" name="56 Rectángulo"/>
            <p:cNvSpPr/>
            <p:nvPr/>
          </p:nvSpPr>
          <p:spPr>
            <a:xfrm>
              <a:off x="1811361" y="1280494"/>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58" name="57 Rectángulo"/>
            <p:cNvSpPr/>
            <p:nvPr/>
          </p:nvSpPr>
          <p:spPr>
            <a:xfrm>
              <a:off x="1811361" y="1280494"/>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b="1" dirty="0" smtClean="0">
                  <a:latin typeface="Segoe UI Symbol" pitchFamily="34" charset="0"/>
                  <a:ea typeface="Segoe UI Symbol" pitchFamily="34" charset="0"/>
                </a:rPr>
                <a:t>(3) Precisión sobre comunicación previa de obras</a:t>
              </a:r>
              <a:endParaRPr lang="es-PE" sz="1800" b="1" kern="1200" dirty="0" smtClean="0">
                <a:latin typeface="Segoe UI Symbol" pitchFamily="34" charset="0"/>
                <a:ea typeface="Segoe UI Symbol" pitchFamily="34" charset="0"/>
              </a:endParaRPr>
            </a:p>
          </p:txBody>
        </p:sp>
      </p:grpSp>
      <p:grpSp>
        <p:nvGrpSpPr>
          <p:cNvPr id="59" name="58 Grupo"/>
          <p:cNvGrpSpPr/>
          <p:nvPr/>
        </p:nvGrpSpPr>
        <p:grpSpPr>
          <a:xfrm>
            <a:off x="2754120" y="4132610"/>
            <a:ext cx="8490589" cy="808558"/>
            <a:chOff x="1811361" y="1904800"/>
            <a:chExt cx="6613574" cy="808558"/>
          </a:xfrm>
        </p:grpSpPr>
        <p:sp>
          <p:nvSpPr>
            <p:cNvPr id="60" name="59 Rectángulo"/>
            <p:cNvSpPr/>
            <p:nvPr/>
          </p:nvSpPr>
          <p:spPr>
            <a:xfrm>
              <a:off x="1811361" y="1904800"/>
              <a:ext cx="6613574"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61" name="60 Rectángulo"/>
            <p:cNvSpPr/>
            <p:nvPr/>
          </p:nvSpPr>
          <p:spPr>
            <a:xfrm>
              <a:off x="1811361" y="2118781"/>
              <a:ext cx="6613574" cy="59457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PE" sz="1800" b="1" kern="1200" dirty="0" smtClean="0">
                  <a:latin typeface="Segoe UI Symbol" pitchFamily="34" charset="0"/>
                  <a:ea typeface="Segoe UI Symbol" pitchFamily="34" charset="0"/>
                </a:rPr>
                <a:t>(4) Aprobación por la SGP de la PCM</a:t>
              </a:r>
            </a:p>
          </p:txBody>
        </p:sp>
      </p:grpSp>
      <p:sp>
        <p:nvSpPr>
          <p:cNvPr id="63" name="62 Rectángulo"/>
          <p:cNvSpPr/>
          <p:nvPr/>
        </p:nvSpPr>
        <p:spPr>
          <a:xfrm>
            <a:off x="2754120" y="4878588"/>
            <a:ext cx="8490589" cy="594577"/>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grpSp>
        <p:nvGrpSpPr>
          <p:cNvPr id="71" name="70 Grupo"/>
          <p:cNvGrpSpPr/>
          <p:nvPr/>
        </p:nvGrpSpPr>
        <p:grpSpPr>
          <a:xfrm>
            <a:off x="395537" y="1401305"/>
            <a:ext cx="2019124" cy="4619983"/>
            <a:chOff x="0" y="2152"/>
            <a:chExt cx="1825922" cy="4619983"/>
          </a:xfrm>
        </p:grpSpPr>
        <p:sp>
          <p:nvSpPr>
            <p:cNvPr id="72" name="71 Rectángulo"/>
            <p:cNvSpPr/>
            <p:nvPr/>
          </p:nvSpPr>
          <p:spPr>
            <a:xfrm>
              <a:off x="0" y="2152"/>
              <a:ext cx="1684987" cy="4403959"/>
            </a:xfrm>
            <a:prstGeom prst="rect">
              <a:avLst/>
            </a:pr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sp>
        <p:sp>
          <p:nvSpPr>
            <p:cNvPr id="73" name="72 Rectángulo"/>
            <p:cNvSpPr/>
            <p:nvPr/>
          </p:nvSpPr>
          <p:spPr>
            <a:xfrm>
              <a:off x="140935" y="218176"/>
              <a:ext cx="1684987" cy="440395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defTabSz="800100">
                <a:lnSpc>
                  <a:spcPct val="90000"/>
                </a:lnSpc>
                <a:spcBef>
                  <a:spcPct val="0"/>
                </a:spcBef>
                <a:spcAft>
                  <a:spcPct val="35000"/>
                </a:spcAft>
              </a:pPr>
              <a:r>
                <a:rPr lang="es-PE" sz="1800" b="1" kern="1200" dirty="0" smtClean="0">
                  <a:latin typeface="Segoe UI Symbol" pitchFamily="34" charset="0"/>
                  <a:ea typeface="Segoe UI Symbol" pitchFamily="34" charset="0"/>
                </a:rPr>
                <a:t>PRINCIPALES ALCANCES DEL TUPA MODELO</a:t>
              </a:r>
              <a:endParaRPr lang="es-PE" sz="1800" b="1" kern="1200" dirty="0">
                <a:latin typeface="Segoe UI Symbol" pitchFamily="34" charset="0"/>
                <a:ea typeface="Segoe UI Symbol" pitchFamily="34" charset="0"/>
              </a:endParaRPr>
            </a:p>
          </p:txBody>
        </p:sp>
      </p:grpSp>
      <p:sp>
        <p:nvSpPr>
          <p:cNvPr id="74" name="73 Conector recto"/>
          <p:cNvSpPr/>
          <p:nvPr/>
        </p:nvSpPr>
        <p:spPr>
          <a:xfrm>
            <a:off x="2699755" y="2379320"/>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75" name="74 Conector recto"/>
          <p:cNvSpPr/>
          <p:nvPr/>
        </p:nvSpPr>
        <p:spPr>
          <a:xfrm>
            <a:off x="2699755" y="3212976"/>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76" name="75 Conector recto"/>
          <p:cNvSpPr/>
          <p:nvPr/>
        </p:nvSpPr>
        <p:spPr>
          <a:xfrm>
            <a:off x="2699755" y="4100838"/>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
        <p:nvSpPr>
          <p:cNvPr id="77" name="76 Conector recto"/>
          <p:cNvSpPr/>
          <p:nvPr/>
        </p:nvSpPr>
        <p:spPr>
          <a:xfrm>
            <a:off x="2699755" y="4941168"/>
            <a:ext cx="8652829" cy="0"/>
          </a:xfrm>
          <a:prstGeom prst="line">
            <a:avLst/>
          </a:prstGeom>
        </p:spPr>
        <p:style>
          <a:lnRef idx="2">
            <a:schemeClr val="dk2">
              <a:tint val="50000"/>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2">
              <a:hueOff val="0"/>
              <a:satOff val="0"/>
              <a:lumOff val="0"/>
              <a:alphaOff val="0"/>
            </a:schemeClr>
          </a:fontRef>
        </p:style>
      </p:sp>
    </p:spTree>
    <p:extLst>
      <p:ext uri="{BB962C8B-B14F-4D97-AF65-F5344CB8AC3E}">
        <p14:creationId xmlns:p14="http://schemas.microsoft.com/office/powerpoint/2010/main" val="462813552"/>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000"/>
                                        <p:tgtEl>
                                          <p:spTgt spid="49"/>
                                        </p:tgtEl>
                                      </p:cBhvr>
                                    </p:animEffect>
                                    <p:anim calcmode="lin" valueType="num">
                                      <p:cBhvr>
                                        <p:cTn id="13" dur="1000" fill="hold"/>
                                        <p:tgtEl>
                                          <p:spTgt spid="49"/>
                                        </p:tgtEl>
                                        <p:attrNameLst>
                                          <p:attrName>ppt_x</p:attrName>
                                        </p:attrNameLst>
                                      </p:cBhvr>
                                      <p:tavLst>
                                        <p:tav tm="0">
                                          <p:val>
                                            <p:strVal val="#ppt_x"/>
                                          </p:val>
                                        </p:tav>
                                        <p:tav tm="100000">
                                          <p:val>
                                            <p:strVal val="#ppt_x"/>
                                          </p:val>
                                        </p:tav>
                                      </p:tavLst>
                                    </p:anim>
                                    <p:anim calcmode="lin" valueType="num">
                                      <p:cBhvr>
                                        <p:cTn id="14"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000"/>
                                        <p:tgtEl>
                                          <p:spTgt spid="50"/>
                                        </p:tgtEl>
                                      </p:cBhvr>
                                    </p:animEffect>
                                    <p:anim calcmode="lin" valueType="num">
                                      <p:cBhvr>
                                        <p:cTn id="20" dur="1000" fill="hold"/>
                                        <p:tgtEl>
                                          <p:spTgt spid="50"/>
                                        </p:tgtEl>
                                        <p:attrNameLst>
                                          <p:attrName>ppt_x</p:attrName>
                                        </p:attrNameLst>
                                      </p:cBhvr>
                                      <p:tavLst>
                                        <p:tav tm="0">
                                          <p:val>
                                            <p:strVal val="#ppt_x"/>
                                          </p:val>
                                        </p:tav>
                                        <p:tav tm="100000">
                                          <p:val>
                                            <p:strVal val="#ppt_x"/>
                                          </p:val>
                                        </p:tav>
                                      </p:tavLst>
                                    </p:anim>
                                    <p:anim calcmode="lin" valueType="num">
                                      <p:cBhvr>
                                        <p:cTn id="21" dur="1000" fill="hold"/>
                                        <p:tgtEl>
                                          <p:spTgt spid="5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1000"/>
                                        <p:tgtEl>
                                          <p:spTgt spid="74"/>
                                        </p:tgtEl>
                                      </p:cBhvr>
                                    </p:animEffect>
                                    <p:anim calcmode="lin" valueType="num">
                                      <p:cBhvr>
                                        <p:cTn id="25" dur="1000" fill="hold"/>
                                        <p:tgtEl>
                                          <p:spTgt spid="74"/>
                                        </p:tgtEl>
                                        <p:attrNameLst>
                                          <p:attrName>ppt_x</p:attrName>
                                        </p:attrNameLst>
                                      </p:cBhvr>
                                      <p:tavLst>
                                        <p:tav tm="0">
                                          <p:val>
                                            <p:strVal val="#ppt_x"/>
                                          </p:val>
                                        </p:tav>
                                        <p:tav tm="100000">
                                          <p:val>
                                            <p:strVal val="#ppt_x"/>
                                          </p:val>
                                        </p:tav>
                                      </p:tavLst>
                                    </p:anim>
                                    <p:anim calcmode="lin" valueType="num">
                                      <p:cBhvr>
                                        <p:cTn id="26"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1000"/>
                                        <p:tgtEl>
                                          <p:spTgt spid="75"/>
                                        </p:tgtEl>
                                      </p:cBhvr>
                                    </p:animEffect>
                                    <p:anim calcmode="lin" valueType="num">
                                      <p:cBhvr>
                                        <p:cTn id="32" dur="1000" fill="hold"/>
                                        <p:tgtEl>
                                          <p:spTgt spid="75"/>
                                        </p:tgtEl>
                                        <p:attrNameLst>
                                          <p:attrName>ppt_x</p:attrName>
                                        </p:attrNameLst>
                                      </p:cBhvr>
                                      <p:tavLst>
                                        <p:tav tm="0">
                                          <p:val>
                                            <p:strVal val="#ppt_x"/>
                                          </p:val>
                                        </p:tav>
                                        <p:tav tm="100000">
                                          <p:val>
                                            <p:strVal val="#ppt_x"/>
                                          </p:val>
                                        </p:tav>
                                      </p:tavLst>
                                    </p:anim>
                                    <p:anim calcmode="lin" valueType="num">
                                      <p:cBhvr>
                                        <p:cTn id="33" dur="1000" fill="hold"/>
                                        <p:tgtEl>
                                          <p:spTgt spid="7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fade">
                                      <p:cBhvr>
                                        <p:cTn id="36" dur="1000"/>
                                        <p:tgtEl>
                                          <p:spTgt spid="53"/>
                                        </p:tgtEl>
                                      </p:cBhvr>
                                    </p:animEffect>
                                    <p:anim calcmode="lin" valueType="num">
                                      <p:cBhvr>
                                        <p:cTn id="37" dur="1000" fill="hold"/>
                                        <p:tgtEl>
                                          <p:spTgt spid="53"/>
                                        </p:tgtEl>
                                        <p:attrNameLst>
                                          <p:attrName>ppt_x</p:attrName>
                                        </p:attrNameLst>
                                      </p:cBhvr>
                                      <p:tavLst>
                                        <p:tav tm="0">
                                          <p:val>
                                            <p:strVal val="#ppt_x"/>
                                          </p:val>
                                        </p:tav>
                                        <p:tav tm="100000">
                                          <p:val>
                                            <p:strVal val="#ppt_x"/>
                                          </p:val>
                                        </p:tav>
                                      </p:tavLst>
                                    </p:anim>
                                    <p:anim calcmode="lin" valueType="num">
                                      <p:cBhvr>
                                        <p:cTn id="38"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1000"/>
                                        <p:tgtEl>
                                          <p:spTgt spid="76"/>
                                        </p:tgtEl>
                                      </p:cBhvr>
                                    </p:animEffect>
                                    <p:anim calcmode="lin" valueType="num">
                                      <p:cBhvr>
                                        <p:cTn id="44" dur="1000" fill="hold"/>
                                        <p:tgtEl>
                                          <p:spTgt spid="76"/>
                                        </p:tgtEl>
                                        <p:attrNameLst>
                                          <p:attrName>ppt_x</p:attrName>
                                        </p:attrNameLst>
                                      </p:cBhvr>
                                      <p:tavLst>
                                        <p:tav tm="0">
                                          <p:val>
                                            <p:strVal val="#ppt_x"/>
                                          </p:val>
                                        </p:tav>
                                        <p:tav tm="100000">
                                          <p:val>
                                            <p:strVal val="#ppt_x"/>
                                          </p:val>
                                        </p:tav>
                                      </p:tavLst>
                                    </p:anim>
                                    <p:anim calcmode="lin" valueType="num">
                                      <p:cBhvr>
                                        <p:cTn id="45" dur="1000" fill="hold"/>
                                        <p:tgtEl>
                                          <p:spTgt spid="76"/>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fade">
                                      <p:cBhvr>
                                        <p:cTn id="48" dur="1000"/>
                                        <p:tgtEl>
                                          <p:spTgt spid="56"/>
                                        </p:tgtEl>
                                      </p:cBhvr>
                                    </p:animEffect>
                                    <p:anim calcmode="lin" valueType="num">
                                      <p:cBhvr>
                                        <p:cTn id="49" dur="1000" fill="hold"/>
                                        <p:tgtEl>
                                          <p:spTgt spid="56"/>
                                        </p:tgtEl>
                                        <p:attrNameLst>
                                          <p:attrName>ppt_x</p:attrName>
                                        </p:attrNameLst>
                                      </p:cBhvr>
                                      <p:tavLst>
                                        <p:tav tm="0">
                                          <p:val>
                                            <p:strVal val="#ppt_x"/>
                                          </p:val>
                                        </p:tav>
                                        <p:tav tm="100000">
                                          <p:val>
                                            <p:strVal val="#ppt_x"/>
                                          </p:val>
                                        </p:tav>
                                      </p:tavLst>
                                    </p:anim>
                                    <p:anim calcmode="lin" valueType="num">
                                      <p:cBhvr>
                                        <p:cTn id="50"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fade">
                                      <p:cBhvr>
                                        <p:cTn id="55" dur="1000"/>
                                        <p:tgtEl>
                                          <p:spTgt spid="77"/>
                                        </p:tgtEl>
                                      </p:cBhvr>
                                    </p:animEffect>
                                    <p:anim calcmode="lin" valueType="num">
                                      <p:cBhvr>
                                        <p:cTn id="56" dur="1000" fill="hold"/>
                                        <p:tgtEl>
                                          <p:spTgt spid="77"/>
                                        </p:tgtEl>
                                        <p:attrNameLst>
                                          <p:attrName>ppt_x</p:attrName>
                                        </p:attrNameLst>
                                      </p:cBhvr>
                                      <p:tavLst>
                                        <p:tav tm="0">
                                          <p:val>
                                            <p:strVal val="#ppt_x"/>
                                          </p:val>
                                        </p:tav>
                                        <p:tav tm="100000">
                                          <p:val>
                                            <p:strVal val="#ppt_x"/>
                                          </p:val>
                                        </p:tav>
                                      </p:tavLst>
                                    </p:anim>
                                    <p:anim calcmode="lin" valueType="num">
                                      <p:cBhvr>
                                        <p:cTn id="57" dur="1000" fill="hold"/>
                                        <p:tgtEl>
                                          <p:spTgt spid="77"/>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1000"/>
                                        <p:tgtEl>
                                          <p:spTgt spid="59"/>
                                        </p:tgtEl>
                                      </p:cBhvr>
                                    </p:animEffect>
                                    <p:anim calcmode="lin" valueType="num">
                                      <p:cBhvr>
                                        <p:cTn id="61" dur="1000" fill="hold"/>
                                        <p:tgtEl>
                                          <p:spTgt spid="59"/>
                                        </p:tgtEl>
                                        <p:attrNameLst>
                                          <p:attrName>ppt_x</p:attrName>
                                        </p:attrNameLst>
                                      </p:cBhvr>
                                      <p:tavLst>
                                        <p:tav tm="0">
                                          <p:val>
                                            <p:strVal val="#ppt_x"/>
                                          </p:val>
                                        </p:tav>
                                        <p:tav tm="100000">
                                          <p:val>
                                            <p:strVal val="#ppt_x"/>
                                          </p:val>
                                        </p:tav>
                                      </p:tavLst>
                                    </p:anim>
                                    <p:anim calcmode="lin" valueType="num">
                                      <p:cBhvr>
                                        <p:cTn id="6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ángulo 19"/>
          <p:cNvSpPr/>
          <p:nvPr/>
        </p:nvSpPr>
        <p:spPr>
          <a:xfrm rot="10800000">
            <a:off x="1055440" y="332656"/>
            <a:ext cx="2991695"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sp>
        <p:nvSpPr>
          <p:cNvPr id="13" name="3 Rectángulo"/>
          <p:cNvSpPr>
            <a:spLocks noChangeArrowheads="1"/>
          </p:cNvSpPr>
          <p:nvPr/>
        </p:nvSpPr>
        <p:spPr bwMode="auto">
          <a:xfrm>
            <a:off x="1059551" y="260648"/>
            <a:ext cx="352428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s-PE" altLang="es-PE" sz="4800" b="1" dirty="0" smtClean="0">
                <a:solidFill>
                  <a:srgbClr val="C00000"/>
                </a:solidFill>
                <a:latin typeface="Segoe UI Semilight" panose="020B0402040204020203" pitchFamily="34" charset="0"/>
                <a:cs typeface="Segoe UI Semilight" panose="020B0402040204020203" pitchFamily="34" charset="0"/>
              </a:rPr>
              <a:t>Contenido</a:t>
            </a:r>
            <a:endParaRPr lang="es-PE" altLang="es-PE" sz="2800" b="1" dirty="0">
              <a:solidFill>
                <a:srgbClr val="C00000"/>
              </a:solidFill>
              <a:latin typeface="Arial Narrow" pitchFamily="34" charset="0"/>
              <a:cs typeface="Adobe Hebrew" pitchFamily="18" charset="-79"/>
            </a:endParaRPr>
          </a:p>
        </p:txBody>
      </p:sp>
      <p:sp>
        <p:nvSpPr>
          <p:cNvPr id="23" name="Rectángulo 22"/>
          <p:cNvSpPr/>
          <p:nvPr/>
        </p:nvSpPr>
        <p:spPr>
          <a:xfrm rot="16200000">
            <a:off x="-1173532" y="1857271"/>
            <a:ext cx="3754384" cy="705154"/>
          </a:xfrm>
          <a:prstGeom prst="rect">
            <a:avLst/>
          </a:prstGeom>
          <a:gradFill>
            <a:gsLst>
              <a:gs pos="22000">
                <a:schemeClr val="bg1">
                  <a:lumMod val="75000"/>
                </a:schemeClr>
              </a:gs>
              <a:gs pos="64000">
                <a:schemeClr val="bg1">
                  <a:lumMod val="95000"/>
                </a:schemeClr>
              </a:gs>
              <a:gs pos="43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sp>
        <p:nvSpPr>
          <p:cNvPr id="24" name="Rectángulo 19"/>
          <p:cNvSpPr/>
          <p:nvPr/>
        </p:nvSpPr>
        <p:spPr>
          <a:xfrm rot="5400000">
            <a:off x="-785584" y="5009576"/>
            <a:ext cx="2991695"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sp>
        <p:nvSpPr>
          <p:cNvPr id="19" name="Rectángulo 19"/>
          <p:cNvSpPr/>
          <p:nvPr/>
        </p:nvSpPr>
        <p:spPr>
          <a:xfrm>
            <a:off x="9813047" y="332656"/>
            <a:ext cx="2378953" cy="705154"/>
          </a:xfrm>
          <a:prstGeom prst="rect">
            <a:avLst/>
          </a:prstGeom>
          <a:gradFill>
            <a:gsLst>
              <a:gs pos="0">
                <a:schemeClr val="bg1">
                  <a:lumMod val="75000"/>
                </a:schemeClr>
              </a:gs>
              <a:gs pos="48000">
                <a:schemeClr val="bg1">
                  <a:lumMod val="95000"/>
                </a:schemeClr>
              </a:gs>
              <a:gs pos="16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pic>
        <p:nvPicPr>
          <p:cNvPr id="27" name="9 Imagen" descr="LOGO CNC.jpg"/>
          <p:cNvPicPr>
            <a:picLocks noChangeAspect="1"/>
          </p:cNvPicPr>
          <p:nvPr/>
        </p:nvPicPr>
        <p:blipFill rotWithShape="1">
          <a:blip r:embed="rId2"/>
          <a:srcRect l="75924" t="29468" r="4005" b="25346"/>
          <a:stretch/>
        </p:blipFill>
        <p:spPr bwMode="auto">
          <a:xfrm>
            <a:off x="1959584" y="3049771"/>
            <a:ext cx="876498" cy="629983"/>
          </a:xfrm>
          <a:prstGeom prst="rect">
            <a:avLst/>
          </a:prstGeom>
          <a:noFill/>
          <a:ln w="9525">
            <a:noFill/>
            <a:miter lim="800000"/>
            <a:headEnd/>
            <a:tailEnd/>
          </a:ln>
        </p:spPr>
      </p:pic>
      <p:sp>
        <p:nvSpPr>
          <p:cNvPr id="14" name="Rectángulo 19"/>
          <p:cNvSpPr/>
          <p:nvPr/>
        </p:nvSpPr>
        <p:spPr>
          <a:xfrm>
            <a:off x="9877530" y="86410"/>
            <a:ext cx="2314470" cy="1164728"/>
          </a:xfrm>
          <a:prstGeom prst="rightArrow">
            <a:avLst>
              <a:gd name="adj1" fmla="val 60532"/>
              <a:gd name="adj2" fmla="val 51298"/>
            </a:avLst>
          </a:prstGeom>
          <a:gradFill>
            <a:gsLst>
              <a:gs pos="7000">
                <a:schemeClr val="bg1">
                  <a:lumMod val="75000"/>
                </a:schemeClr>
              </a:gs>
              <a:gs pos="48000">
                <a:schemeClr val="bg1">
                  <a:lumMod val="95000"/>
                </a:schemeClr>
              </a:gs>
              <a:gs pos="24000">
                <a:schemeClr val="bg1">
                  <a:lumMod val="85000"/>
                </a:schemeClr>
              </a:gs>
              <a:gs pos="100000">
                <a:schemeClr val="bg1">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prstClr val="white"/>
              </a:solidFill>
            </a:endParaRPr>
          </a:p>
        </p:txBody>
      </p:sp>
      <p:sp>
        <p:nvSpPr>
          <p:cNvPr id="12" name="11 CuadroTexto"/>
          <p:cNvSpPr txBox="1"/>
          <p:nvPr/>
        </p:nvSpPr>
        <p:spPr>
          <a:xfrm>
            <a:off x="3215680" y="2996952"/>
            <a:ext cx="7920880" cy="830997"/>
          </a:xfrm>
          <a:prstGeom prst="rect">
            <a:avLst/>
          </a:prstGeom>
          <a:noFill/>
        </p:spPr>
        <p:txBody>
          <a:bodyPr wrap="square" rtlCol="0">
            <a:spAutoFit/>
          </a:bodyPr>
          <a:lstStyle/>
          <a:p>
            <a:r>
              <a:rPr lang="es-PE" sz="2400" b="1" dirty="0" smtClean="0">
                <a:solidFill>
                  <a:prstClr val="black"/>
                </a:solidFill>
                <a:latin typeface="Segoe UI Symbol" pitchFamily="34" charset="0"/>
                <a:ea typeface="Segoe UI Symbol" pitchFamily="34" charset="0"/>
              </a:rPr>
              <a:t>TUPA MODELO – LICENCIAS DE EDIFICACIÓN Y HABILITACIÓN URBANA</a:t>
            </a:r>
            <a:endParaRPr lang="es-PE" sz="2400" b="1" dirty="0">
              <a:solidFill>
                <a:prstClr val="black"/>
              </a:solidFill>
              <a:latin typeface="Segoe UI Symbol" pitchFamily="34" charset="0"/>
              <a:ea typeface="Segoe UI Symbol" pitchFamily="34" charset="0"/>
            </a:endParaRPr>
          </a:p>
        </p:txBody>
      </p:sp>
    </p:spTree>
    <p:extLst>
      <p:ext uri="{BB962C8B-B14F-4D97-AF65-F5344CB8AC3E}">
        <p14:creationId xmlns:p14="http://schemas.microsoft.com/office/powerpoint/2010/main" val="4091959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15847</TotalTime>
  <Words>873</Words>
  <Application>Microsoft Office PowerPoint</Application>
  <PresentationFormat>Personalizado</PresentationFormat>
  <Paragraphs>130</Paragraphs>
  <Slides>16</Slides>
  <Notes>10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Tema de Office</vt:lpstr>
      <vt:lpstr>Capacitación de funcionarios de Municipalidades de Tipo B en el marco del cumplimiento de la Meta 42 del Plan de Incentivos 2014 – TUPA MODELO  Elaborado por: Oscar Carrasco Villavicencio    Fecha: 20.10.2014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Muchas gracias por la atención prestada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ANDREA</dc:creator>
  <cp:lastModifiedBy>OSCAR</cp:lastModifiedBy>
  <cp:revision>1198</cp:revision>
  <cp:lastPrinted>2014-06-27T08:54:13Z</cp:lastPrinted>
  <dcterms:created xsi:type="dcterms:W3CDTF">2012-07-18T21:46:37Z</dcterms:created>
  <dcterms:modified xsi:type="dcterms:W3CDTF">2014-10-20T15:08:00Z</dcterms:modified>
</cp:coreProperties>
</file>